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310" r:id="rId4"/>
    <p:sldId id="258" r:id="rId5"/>
    <p:sldId id="259" r:id="rId6"/>
    <p:sldId id="307" r:id="rId7"/>
    <p:sldId id="260" r:id="rId8"/>
    <p:sldId id="287" r:id="rId9"/>
    <p:sldId id="295" r:id="rId10"/>
    <p:sldId id="296" r:id="rId11"/>
    <p:sldId id="261" r:id="rId12"/>
    <p:sldId id="276" r:id="rId13"/>
    <p:sldId id="275" r:id="rId14"/>
    <p:sldId id="273" r:id="rId15"/>
    <p:sldId id="274" r:id="rId16"/>
    <p:sldId id="288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90" r:id="rId25"/>
    <p:sldId id="284" r:id="rId26"/>
    <p:sldId id="285" r:id="rId27"/>
    <p:sldId id="269" r:id="rId28"/>
    <p:sldId id="270" r:id="rId29"/>
    <p:sldId id="271" r:id="rId30"/>
    <p:sldId id="272" r:id="rId31"/>
    <p:sldId id="289" r:id="rId32"/>
    <p:sldId id="298" r:id="rId33"/>
    <p:sldId id="299" r:id="rId34"/>
    <p:sldId id="300" r:id="rId35"/>
    <p:sldId id="278" r:id="rId36"/>
    <p:sldId id="291" r:id="rId37"/>
    <p:sldId id="281" r:id="rId38"/>
    <p:sldId id="277" r:id="rId39"/>
    <p:sldId id="279" r:id="rId40"/>
    <p:sldId id="280" r:id="rId41"/>
    <p:sldId id="282" r:id="rId42"/>
    <p:sldId id="297" r:id="rId43"/>
    <p:sldId id="301" r:id="rId44"/>
    <p:sldId id="302" r:id="rId45"/>
    <p:sldId id="304" r:id="rId46"/>
    <p:sldId id="305" r:id="rId47"/>
    <p:sldId id="306" r:id="rId48"/>
    <p:sldId id="309" r:id="rId49"/>
    <p:sldId id="292" r:id="rId50"/>
    <p:sldId id="293" r:id="rId51"/>
    <p:sldId id="294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0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F1580-A310-E449-BE0E-80F5201D42F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A454B-B4EA-0343-A9F6-8D90104AD691}">
      <dgm:prSet/>
      <dgm:spPr/>
      <dgm:t>
        <a:bodyPr/>
        <a:lstStyle/>
        <a:p>
          <a:pPr rtl="0"/>
          <a:r>
            <a:rPr lang="en-US" b="1" dirty="0" smtClean="0">
              <a:latin typeface="+mj-lt"/>
              <a:cs typeface="Arial"/>
            </a:rPr>
            <a:t>Stimulus</a:t>
          </a:r>
          <a:endParaRPr lang="en-US" b="1" dirty="0">
            <a:latin typeface="+mj-lt"/>
            <a:cs typeface="Arial"/>
          </a:endParaRPr>
        </a:p>
      </dgm:t>
    </dgm:pt>
    <dgm:pt modelId="{4BD830F3-7624-1B48-8D2A-82E7FC145502}" type="parTrans" cxnId="{A7D72857-9539-6C44-8BE3-03B1D4DA7B5E}">
      <dgm:prSet/>
      <dgm:spPr/>
      <dgm:t>
        <a:bodyPr/>
        <a:lstStyle/>
        <a:p>
          <a:endParaRPr lang="en-US"/>
        </a:p>
      </dgm:t>
    </dgm:pt>
    <dgm:pt modelId="{9FDAC405-6337-EA43-B971-412E4D328FA2}" type="sibTrans" cxnId="{A7D72857-9539-6C44-8BE3-03B1D4DA7B5E}">
      <dgm:prSet/>
      <dgm:spPr/>
      <dgm:t>
        <a:bodyPr/>
        <a:lstStyle/>
        <a:p>
          <a:endParaRPr lang="en-US"/>
        </a:p>
      </dgm:t>
    </dgm:pt>
    <dgm:pt modelId="{3C28BF26-AA03-CD49-9540-53F368BF0481}">
      <dgm:prSet/>
      <dgm:spPr/>
      <dgm:t>
        <a:bodyPr/>
        <a:lstStyle/>
        <a:p>
          <a:pPr rtl="0"/>
          <a:r>
            <a:rPr lang="da-DK" b="1" dirty="0" err="1" smtClean="0"/>
            <a:t>Mindfulness</a:t>
          </a:r>
          <a:endParaRPr lang="da-DK" dirty="0"/>
        </a:p>
      </dgm:t>
    </dgm:pt>
    <dgm:pt modelId="{450103C9-1561-5440-BBF9-FC8649F5DF4C}" type="parTrans" cxnId="{987D29E4-DAAC-B548-9176-1FC37A168DAC}">
      <dgm:prSet/>
      <dgm:spPr/>
      <dgm:t>
        <a:bodyPr/>
        <a:lstStyle/>
        <a:p>
          <a:endParaRPr lang="en-US"/>
        </a:p>
      </dgm:t>
    </dgm:pt>
    <dgm:pt modelId="{33CE791D-AED1-2D42-827D-CB0D615F744E}" type="sibTrans" cxnId="{987D29E4-DAAC-B548-9176-1FC37A168DAC}">
      <dgm:prSet/>
      <dgm:spPr/>
      <dgm:t>
        <a:bodyPr/>
        <a:lstStyle/>
        <a:p>
          <a:endParaRPr lang="en-US"/>
        </a:p>
      </dgm:t>
    </dgm:pt>
    <dgm:pt modelId="{6ACD2F39-5346-BD4E-A18A-70945F68B5B2}">
      <dgm:prSet/>
      <dgm:spPr/>
      <dgm:t>
        <a:bodyPr/>
        <a:lstStyle/>
        <a:p>
          <a:pPr rtl="0"/>
          <a:r>
            <a:rPr lang="da-DK" b="1" dirty="0" err="1" smtClean="0"/>
            <a:t>Choice</a:t>
          </a:r>
          <a:endParaRPr lang="da-DK" b="1" dirty="0"/>
        </a:p>
      </dgm:t>
    </dgm:pt>
    <dgm:pt modelId="{353AD5AB-553A-5E4D-BEF9-6C91CAFDFD51}" type="parTrans" cxnId="{81A23F21-BCA6-AB4F-8EBB-F00552E11AC5}">
      <dgm:prSet/>
      <dgm:spPr/>
      <dgm:t>
        <a:bodyPr/>
        <a:lstStyle/>
        <a:p>
          <a:endParaRPr lang="en-US"/>
        </a:p>
      </dgm:t>
    </dgm:pt>
    <dgm:pt modelId="{457F52BD-B4DF-9D48-8A61-1120367F26E9}" type="sibTrans" cxnId="{81A23F21-BCA6-AB4F-8EBB-F00552E11AC5}">
      <dgm:prSet/>
      <dgm:spPr/>
      <dgm:t>
        <a:bodyPr/>
        <a:lstStyle/>
        <a:p>
          <a:endParaRPr lang="en-US"/>
        </a:p>
      </dgm:t>
    </dgm:pt>
    <dgm:pt modelId="{0C366678-FD4F-6642-BB50-7842EB9DB2D8}">
      <dgm:prSet/>
      <dgm:spPr/>
      <dgm:t>
        <a:bodyPr/>
        <a:lstStyle/>
        <a:p>
          <a:pPr rtl="0"/>
          <a:r>
            <a:rPr lang="da-DK" b="1" dirty="0" err="1" smtClean="0"/>
            <a:t>Response</a:t>
          </a:r>
          <a:endParaRPr lang="da-DK" b="1" dirty="0"/>
        </a:p>
      </dgm:t>
    </dgm:pt>
    <dgm:pt modelId="{D4389EA8-C67C-6345-9C27-7C1A0F11EEFF}" type="parTrans" cxnId="{C660FB6F-39C4-0347-879F-49BEF1A6B438}">
      <dgm:prSet/>
      <dgm:spPr/>
      <dgm:t>
        <a:bodyPr/>
        <a:lstStyle/>
        <a:p>
          <a:endParaRPr lang="en-US"/>
        </a:p>
      </dgm:t>
    </dgm:pt>
    <dgm:pt modelId="{336E125E-DF3C-7A42-9AC6-63B482D5D7EB}" type="sibTrans" cxnId="{C660FB6F-39C4-0347-879F-49BEF1A6B438}">
      <dgm:prSet/>
      <dgm:spPr/>
      <dgm:t>
        <a:bodyPr/>
        <a:lstStyle/>
        <a:p>
          <a:endParaRPr lang="en-US"/>
        </a:p>
      </dgm:t>
    </dgm:pt>
    <dgm:pt modelId="{6263547D-1D43-1542-B7AC-32F0DAEF9BE5}" type="pres">
      <dgm:prSet presAssocID="{1A3F1580-A310-E449-BE0E-80F5201D42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9E7797-1750-5346-A6A0-1F5A117AD8F6}" type="pres">
      <dgm:prSet presAssocID="{2B2A454B-B4EA-0343-A9F6-8D90104AD6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7F17-0221-4E41-964F-2D81D127E76C}" type="pres">
      <dgm:prSet presAssocID="{9FDAC405-6337-EA43-B971-412E4D328FA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FEAFB42-E54C-304A-8175-3EE03C3A9593}" type="pres">
      <dgm:prSet presAssocID="{9FDAC405-6337-EA43-B971-412E4D328FA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DA61AE-71E0-1E41-9B8B-104E4EABE2CD}" type="pres">
      <dgm:prSet presAssocID="{3C28BF26-AA03-CD49-9540-53F368BF04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116D7-3F6B-E549-9A72-1FED998C6092}" type="pres">
      <dgm:prSet presAssocID="{33CE791D-AED1-2D42-827D-CB0D615F744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86B7948-009E-B24B-97CC-ABC108CF7CEB}" type="pres">
      <dgm:prSet presAssocID="{33CE791D-AED1-2D42-827D-CB0D615F744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70319C1-650B-AC44-AA66-EA2BF811C617}" type="pres">
      <dgm:prSet presAssocID="{6ACD2F39-5346-BD4E-A18A-70945F68B5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E9D1C-DD51-534E-BCB4-7CA8520FA339}" type="pres">
      <dgm:prSet presAssocID="{457F52BD-B4DF-9D48-8A61-1120367F26E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740BD9F-B8A5-C744-8105-21E32EC1F285}" type="pres">
      <dgm:prSet presAssocID="{457F52BD-B4DF-9D48-8A61-1120367F26E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EF904F-A5D4-064D-99E5-7BD1F24AA1F2}" type="pres">
      <dgm:prSet presAssocID="{0C366678-FD4F-6642-BB50-7842EB9DB2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89313-ACAC-4F40-8229-F14CCEFF37E5}" type="presOf" srcId="{6ACD2F39-5346-BD4E-A18A-70945F68B5B2}" destId="{770319C1-650B-AC44-AA66-EA2BF811C617}" srcOrd="0" destOrd="0" presId="urn:microsoft.com/office/officeart/2005/8/layout/process1"/>
    <dgm:cxn modelId="{CBFD5344-D518-044C-96B5-51A3D72349EE}" type="presOf" srcId="{457F52BD-B4DF-9D48-8A61-1120367F26E9}" destId="{C7FE9D1C-DD51-534E-BCB4-7CA8520FA339}" srcOrd="0" destOrd="0" presId="urn:microsoft.com/office/officeart/2005/8/layout/process1"/>
    <dgm:cxn modelId="{A7D72857-9539-6C44-8BE3-03B1D4DA7B5E}" srcId="{1A3F1580-A310-E449-BE0E-80F5201D42F6}" destId="{2B2A454B-B4EA-0343-A9F6-8D90104AD691}" srcOrd="0" destOrd="0" parTransId="{4BD830F3-7624-1B48-8D2A-82E7FC145502}" sibTransId="{9FDAC405-6337-EA43-B971-412E4D328FA2}"/>
    <dgm:cxn modelId="{ED51D3F8-DDCA-8C45-84E0-596886C8B704}" type="presOf" srcId="{457F52BD-B4DF-9D48-8A61-1120367F26E9}" destId="{8740BD9F-B8A5-C744-8105-21E32EC1F285}" srcOrd="1" destOrd="0" presId="urn:microsoft.com/office/officeart/2005/8/layout/process1"/>
    <dgm:cxn modelId="{9FAE8DE8-EBE4-DE40-BAF7-695DE9744861}" type="presOf" srcId="{1A3F1580-A310-E449-BE0E-80F5201D42F6}" destId="{6263547D-1D43-1542-B7AC-32F0DAEF9BE5}" srcOrd="0" destOrd="0" presId="urn:microsoft.com/office/officeart/2005/8/layout/process1"/>
    <dgm:cxn modelId="{19C5839B-00CC-7F48-B3A5-4CA739679CD1}" type="presOf" srcId="{33CE791D-AED1-2D42-827D-CB0D615F744E}" destId="{F23116D7-3F6B-E549-9A72-1FED998C6092}" srcOrd="0" destOrd="0" presId="urn:microsoft.com/office/officeart/2005/8/layout/process1"/>
    <dgm:cxn modelId="{30D0772F-DB53-D744-A571-F0760F0C29DA}" type="presOf" srcId="{9FDAC405-6337-EA43-B971-412E4D328FA2}" destId="{6C5F7F17-0221-4E41-964F-2D81D127E76C}" srcOrd="0" destOrd="0" presId="urn:microsoft.com/office/officeart/2005/8/layout/process1"/>
    <dgm:cxn modelId="{0181F94C-82C6-A441-9CEC-45F029E5F568}" type="presOf" srcId="{2B2A454B-B4EA-0343-A9F6-8D90104AD691}" destId="{099E7797-1750-5346-A6A0-1F5A117AD8F6}" srcOrd="0" destOrd="0" presId="urn:microsoft.com/office/officeart/2005/8/layout/process1"/>
    <dgm:cxn modelId="{81A23F21-BCA6-AB4F-8EBB-F00552E11AC5}" srcId="{1A3F1580-A310-E449-BE0E-80F5201D42F6}" destId="{6ACD2F39-5346-BD4E-A18A-70945F68B5B2}" srcOrd="2" destOrd="0" parTransId="{353AD5AB-553A-5E4D-BEF9-6C91CAFDFD51}" sibTransId="{457F52BD-B4DF-9D48-8A61-1120367F26E9}"/>
    <dgm:cxn modelId="{C660FB6F-39C4-0347-879F-49BEF1A6B438}" srcId="{1A3F1580-A310-E449-BE0E-80F5201D42F6}" destId="{0C366678-FD4F-6642-BB50-7842EB9DB2D8}" srcOrd="3" destOrd="0" parTransId="{D4389EA8-C67C-6345-9C27-7C1A0F11EEFF}" sibTransId="{336E125E-DF3C-7A42-9AC6-63B482D5D7EB}"/>
    <dgm:cxn modelId="{77078D3F-4E7D-F643-8979-E7B306E8B327}" type="presOf" srcId="{9FDAC405-6337-EA43-B971-412E4D328FA2}" destId="{5FEAFB42-E54C-304A-8175-3EE03C3A9593}" srcOrd="1" destOrd="0" presId="urn:microsoft.com/office/officeart/2005/8/layout/process1"/>
    <dgm:cxn modelId="{987D29E4-DAAC-B548-9176-1FC37A168DAC}" srcId="{1A3F1580-A310-E449-BE0E-80F5201D42F6}" destId="{3C28BF26-AA03-CD49-9540-53F368BF0481}" srcOrd="1" destOrd="0" parTransId="{450103C9-1561-5440-BBF9-FC8649F5DF4C}" sibTransId="{33CE791D-AED1-2D42-827D-CB0D615F744E}"/>
    <dgm:cxn modelId="{777FA7DA-26D1-2345-8CA0-78E278D2A9DE}" type="presOf" srcId="{0C366678-FD4F-6642-BB50-7842EB9DB2D8}" destId="{A6EF904F-A5D4-064D-99E5-7BD1F24AA1F2}" srcOrd="0" destOrd="0" presId="urn:microsoft.com/office/officeart/2005/8/layout/process1"/>
    <dgm:cxn modelId="{9E8FED4E-0A91-4041-8578-6574A5A46D60}" type="presOf" srcId="{33CE791D-AED1-2D42-827D-CB0D615F744E}" destId="{486B7948-009E-B24B-97CC-ABC108CF7CEB}" srcOrd="1" destOrd="0" presId="urn:microsoft.com/office/officeart/2005/8/layout/process1"/>
    <dgm:cxn modelId="{A42FE9F5-A8F5-F646-B87F-F11F66B129A6}" type="presOf" srcId="{3C28BF26-AA03-CD49-9540-53F368BF0481}" destId="{31DA61AE-71E0-1E41-9B8B-104E4EABE2CD}" srcOrd="0" destOrd="0" presId="urn:microsoft.com/office/officeart/2005/8/layout/process1"/>
    <dgm:cxn modelId="{0F646B62-627B-444F-891C-34875BF34EFA}" type="presParOf" srcId="{6263547D-1D43-1542-B7AC-32F0DAEF9BE5}" destId="{099E7797-1750-5346-A6A0-1F5A117AD8F6}" srcOrd="0" destOrd="0" presId="urn:microsoft.com/office/officeart/2005/8/layout/process1"/>
    <dgm:cxn modelId="{7BB7B45A-397E-7E46-B455-298BF302FF8D}" type="presParOf" srcId="{6263547D-1D43-1542-B7AC-32F0DAEF9BE5}" destId="{6C5F7F17-0221-4E41-964F-2D81D127E76C}" srcOrd="1" destOrd="0" presId="urn:microsoft.com/office/officeart/2005/8/layout/process1"/>
    <dgm:cxn modelId="{D27D12B8-D1BE-D248-B41E-B0E1CC1EB7EC}" type="presParOf" srcId="{6C5F7F17-0221-4E41-964F-2D81D127E76C}" destId="{5FEAFB42-E54C-304A-8175-3EE03C3A9593}" srcOrd="0" destOrd="0" presId="urn:microsoft.com/office/officeart/2005/8/layout/process1"/>
    <dgm:cxn modelId="{D98BBC46-2848-9E47-AD1B-27DD16A37EB9}" type="presParOf" srcId="{6263547D-1D43-1542-B7AC-32F0DAEF9BE5}" destId="{31DA61AE-71E0-1E41-9B8B-104E4EABE2CD}" srcOrd="2" destOrd="0" presId="urn:microsoft.com/office/officeart/2005/8/layout/process1"/>
    <dgm:cxn modelId="{043609DF-3C82-9444-B46B-97A9C9117862}" type="presParOf" srcId="{6263547D-1D43-1542-B7AC-32F0DAEF9BE5}" destId="{F23116D7-3F6B-E549-9A72-1FED998C6092}" srcOrd="3" destOrd="0" presId="urn:microsoft.com/office/officeart/2005/8/layout/process1"/>
    <dgm:cxn modelId="{A2EA971C-DD82-6F45-BC57-C479F51471C1}" type="presParOf" srcId="{F23116D7-3F6B-E549-9A72-1FED998C6092}" destId="{486B7948-009E-B24B-97CC-ABC108CF7CEB}" srcOrd="0" destOrd="0" presId="urn:microsoft.com/office/officeart/2005/8/layout/process1"/>
    <dgm:cxn modelId="{CE67E509-E2CB-B745-A77E-36BE270DE290}" type="presParOf" srcId="{6263547D-1D43-1542-B7AC-32F0DAEF9BE5}" destId="{770319C1-650B-AC44-AA66-EA2BF811C617}" srcOrd="4" destOrd="0" presId="urn:microsoft.com/office/officeart/2005/8/layout/process1"/>
    <dgm:cxn modelId="{4E937FC6-8CDD-864C-93D2-B775A1A69B1B}" type="presParOf" srcId="{6263547D-1D43-1542-B7AC-32F0DAEF9BE5}" destId="{C7FE9D1C-DD51-534E-BCB4-7CA8520FA339}" srcOrd="5" destOrd="0" presId="urn:microsoft.com/office/officeart/2005/8/layout/process1"/>
    <dgm:cxn modelId="{9544BB82-6959-B340-8327-96E0C74E8A75}" type="presParOf" srcId="{C7FE9D1C-DD51-534E-BCB4-7CA8520FA339}" destId="{8740BD9F-B8A5-C744-8105-21E32EC1F285}" srcOrd="0" destOrd="0" presId="urn:microsoft.com/office/officeart/2005/8/layout/process1"/>
    <dgm:cxn modelId="{82809B56-3BD2-E242-96A9-4F11C43100B2}" type="presParOf" srcId="{6263547D-1D43-1542-B7AC-32F0DAEF9BE5}" destId="{A6EF904F-A5D4-064D-99E5-7BD1F24AA1F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FE519-AC4A-7F4E-BCE0-DE93DEBF148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7222CCE-3797-1A41-881B-A569AC8018F4}">
      <dgm:prSet phldrT="[Text]" custT="1"/>
      <dgm:spPr/>
      <dgm:t>
        <a:bodyPr/>
        <a:lstStyle/>
        <a:p>
          <a:r>
            <a:rPr lang="en-US" sz="2600" dirty="0" smtClean="0">
              <a:latin typeface="Arial"/>
              <a:cs typeface="Arial"/>
            </a:rPr>
            <a:t>Stimulus</a:t>
          </a:r>
          <a:endParaRPr lang="en-US" sz="2600" dirty="0">
            <a:latin typeface="Arial"/>
            <a:cs typeface="Arial"/>
          </a:endParaRPr>
        </a:p>
      </dgm:t>
    </dgm:pt>
    <dgm:pt modelId="{1A67DC47-5DB1-934D-9F3C-8D4F845D0B82}" type="parTrans" cxnId="{0538F012-ECEE-9846-BDF1-418A40DE5B5B}">
      <dgm:prSet/>
      <dgm:spPr/>
      <dgm:t>
        <a:bodyPr/>
        <a:lstStyle/>
        <a:p>
          <a:endParaRPr lang="en-US"/>
        </a:p>
      </dgm:t>
    </dgm:pt>
    <dgm:pt modelId="{A7B278E8-6281-A94C-90FB-E691C9AEB896}" type="sibTrans" cxnId="{0538F012-ECEE-9846-BDF1-418A40DE5B5B}">
      <dgm:prSet/>
      <dgm:spPr/>
      <dgm:t>
        <a:bodyPr/>
        <a:lstStyle/>
        <a:p>
          <a:endParaRPr lang="en-US"/>
        </a:p>
      </dgm:t>
    </dgm:pt>
    <dgm:pt modelId="{798DA0F1-380A-3845-A9C6-ECEEF50B6539}">
      <dgm:prSet phldrT="[Text]" custT="1"/>
      <dgm:spPr/>
      <dgm:t>
        <a:bodyPr/>
        <a:lstStyle/>
        <a:p>
          <a:r>
            <a:rPr lang="en-US" sz="2600" dirty="0" smtClean="0">
              <a:latin typeface="Arial"/>
              <a:cs typeface="Arial"/>
            </a:rPr>
            <a:t>Reaction</a:t>
          </a:r>
          <a:endParaRPr lang="en-US" sz="2600" dirty="0">
            <a:latin typeface="Arial"/>
            <a:cs typeface="Arial"/>
          </a:endParaRPr>
        </a:p>
      </dgm:t>
    </dgm:pt>
    <dgm:pt modelId="{AE5EFEE0-E298-3F4B-88D8-89241175D2BE}" type="parTrans" cxnId="{97BE4C11-5F09-214A-8F8E-EFE38F666F8B}">
      <dgm:prSet/>
      <dgm:spPr/>
      <dgm:t>
        <a:bodyPr/>
        <a:lstStyle/>
        <a:p>
          <a:endParaRPr lang="en-US"/>
        </a:p>
      </dgm:t>
    </dgm:pt>
    <dgm:pt modelId="{F73D386E-F8C4-E340-810D-2374E7557CCB}" type="sibTrans" cxnId="{97BE4C11-5F09-214A-8F8E-EFE38F666F8B}">
      <dgm:prSet/>
      <dgm:spPr/>
      <dgm:t>
        <a:bodyPr/>
        <a:lstStyle/>
        <a:p>
          <a:endParaRPr lang="en-US"/>
        </a:p>
      </dgm:t>
    </dgm:pt>
    <dgm:pt modelId="{68521652-9FB3-4E46-9F4D-58852C6D09F1}" type="pres">
      <dgm:prSet presAssocID="{25AFE519-AC4A-7F4E-BCE0-DE93DEBF148C}" presName="Name0" presStyleCnt="0">
        <dgm:presLayoutVars>
          <dgm:dir/>
          <dgm:resizeHandles val="exact"/>
        </dgm:presLayoutVars>
      </dgm:prSet>
      <dgm:spPr/>
    </dgm:pt>
    <dgm:pt modelId="{1A70242F-915E-8443-88AB-550A877962BE}" type="pres">
      <dgm:prSet presAssocID="{97222CCE-3797-1A41-881B-A569AC8018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2582A-509B-4142-839B-0662EE2DD0B8}" type="pres">
      <dgm:prSet presAssocID="{A7B278E8-6281-A94C-90FB-E691C9AEB89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356E636-A567-2846-B492-53A0586172CA}" type="pres">
      <dgm:prSet presAssocID="{A7B278E8-6281-A94C-90FB-E691C9AEB89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EA44ED9-F096-F349-ABAC-3C2087D1A8D9}" type="pres">
      <dgm:prSet presAssocID="{798DA0F1-380A-3845-A9C6-ECEEF50B653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E4C11-5F09-214A-8F8E-EFE38F666F8B}" srcId="{25AFE519-AC4A-7F4E-BCE0-DE93DEBF148C}" destId="{798DA0F1-380A-3845-A9C6-ECEEF50B6539}" srcOrd="1" destOrd="0" parTransId="{AE5EFEE0-E298-3F4B-88D8-89241175D2BE}" sibTransId="{F73D386E-F8C4-E340-810D-2374E7557CCB}"/>
    <dgm:cxn modelId="{2A3AC009-3322-7C43-840F-11B2DC08108D}" type="presOf" srcId="{A7B278E8-6281-A94C-90FB-E691C9AEB896}" destId="{B152582A-509B-4142-839B-0662EE2DD0B8}" srcOrd="0" destOrd="0" presId="urn:microsoft.com/office/officeart/2005/8/layout/process1"/>
    <dgm:cxn modelId="{B5566212-E35B-1149-A9DE-D785F86337EC}" type="presOf" srcId="{25AFE519-AC4A-7F4E-BCE0-DE93DEBF148C}" destId="{68521652-9FB3-4E46-9F4D-58852C6D09F1}" srcOrd="0" destOrd="0" presId="urn:microsoft.com/office/officeart/2005/8/layout/process1"/>
    <dgm:cxn modelId="{53E708E4-A8EB-3B47-B7EC-AD367F1BDC4D}" type="presOf" srcId="{97222CCE-3797-1A41-881B-A569AC8018F4}" destId="{1A70242F-915E-8443-88AB-550A877962BE}" srcOrd="0" destOrd="0" presId="urn:microsoft.com/office/officeart/2005/8/layout/process1"/>
    <dgm:cxn modelId="{D8C5EC1F-0FA3-7C48-8069-05936D5ABC48}" type="presOf" srcId="{798DA0F1-380A-3845-A9C6-ECEEF50B6539}" destId="{AEA44ED9-F096-F349-ABAC-3C2087D1A8D9}" srcOrd="0" destOrd="0" presId="urn:microsoft.com/office/officeart/2005/8/layout/process1"/>
    <dgm:cxn modelId="{0538F012-ECEE-9846-BDF1-418A40DE5B5B}" srcId="{25AFE519-AC4A-7F4E-BCE0-DE93DEBF148C}" destId="{97222CCE-3797-1A41-881B-A569AC8018F4}" srcOrd="0" destOrd="0" parTransId="{1A67DC47-5DB1-934D-9F3C-8D4F845D0B82}" sibTransId="{A7B278E8-6281-A94C-90FB-E691C9AEB896}"/>
    <dgm:cxn modelId="{89A2DB1A-1F42-A14A-9DD8-507931F47EDF}" type="presOf" srcId="{A7B278E8-6281-A94C-90FB-E691C9AEB896}" destId="{0356E636-A567-2846-B492-53A0586172CA}" srcOrd="1" destOrd="0" presId="urn:microsoft.com/office/officeart/2005/8/layout/process1"/>
    <dgm:cxn modelId="{91E1B5A5-3497-E14A-9102-395BCE590496}" type="presParOf" srcId="{68521652-9FB3-4E46-9F4D-58852C6D09F1}" destId="{1A70242F-915E-8443-88AB-550A877962BE}" srcOrd="0" destOrd="0" presId="urn:microsoft.com/office/officeart/2005/8/layout/process1"/>
    <dgm:cxn modelId="{BB769F41-E4BC-EF42-A1E0-9BEAC61A3C1E}" type="presParOf" srcId="{68521652-9FB3-4E46-9F4D-58852C6D09F1}" destId="{B152582A-509B-4142-839B-0662EE2DD0B8}" srcOrd="1" destOrd="0" presId="urn:microsoft.com/office/officeart/2005/8/layout/process1"/>
    <dgm:cxn modelId="{54EDA05F-4B49-B64D-8E46-F89385853767}" type="presParOf" srcId="{B152582A-509B-4142-839B-0662EE2DD0B8}" destId="{0356E636-A567-2846-B492-53A0586172CA}" srcOrd="0" destOrd="0" presId="urn:microsoft.com/office/officeart/2005/8/layout/process1"/>
    <dgm:cxn modelId="{B02821B9-BA5C-1F4B-9B48-9F5C9824268B}" type="presParOf" srcId="{68521652-9FB3-4E46-9F4D-58852C6D09F1}" destId="{AEA44ED9-F096-F349-ABAC-3C2087D1A8D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9E7797-1750-5346-A6A0-1F5A117AD8F6}">
      <dsp:nvSpPr>
        <dsp:cNvPr id="0" name=""/>
        <dsp:cNvSpPr/>
      </dsp:nvSpPr>
      <dsp:spPr>
        <a:xfrm>
          <a:off x="3792" y="455012"/>
          <a:ext cx="1658292" cy="994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Arial"/>
            </a:rPr>
            <a:t>Stimulus</a:t>
          </a:r>
          <a:endParaRPr lang="en-US" sz="2000" b="1" kern="1200" dirty="0">
            <a:latin typeface="+mj-lt"/>
            <a:cs typeface="Arial"/>
          </a:endParaRPr>
        </a:p>
      </dsp:txBody>
      <dsp:txXfrm>
        <a:off x="3792" y="455012"/>
        <a:ext cx="1658292" cy="994975"/>
      </dsp:txXfrm>
    </dsp:sp>
    <dsp:sp modelId="{6C5F7F17-0221-4E41-964F-2D81D127E76C}">
      <dsp:nvSpPr>
        <dsp:cNvPr id="0" name=""/>
        <dsp:cNvSpPr/>
      </dsp:nvSpPr>
      <dsp:spPr>
        <a:xfrm>
          <a:off x="1827914" y="746871"/>
          <a:ext cx="351558" cy="4112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27914" y="746871"/>
        <a:ext cx="351558" cy="411256"/>
      </dsp:txXfrm>
    </dsp:sp>
    <dsp:sp modelId="{31DA61AE-71E0-1E41-9B8B-104E4EABE2CD}">
      <dsp:nvSpPr>
        <dsp:cNvPr id="0" name=""/>
        <dsp:cNvSpPr/>
      </dsp:nvSpPr>
      <dsp:spPr>
        <a:xfrm>
          <a:off x="2325402" y="455012"/>
          <a:ext cx="1658292" cy="994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err="1" smtClean="0"/>
            <a:t>Mindfulness</a:t>
          </a:r>
          <a:endParaRPr lang="da-DK" sz="2000" kern="1200" dirty="0"/>
        </a:p>
      </dsp:txBody>
      <dsp:txXfrm>
        <a:off x="2325402" y="455012"/>
        <a:ext cx="1658292" cy="994975"/>
      </dsp:txXfrm>
    </dsp:sp>
    <dsp:sp modelId="{F23116D7-3F6B-E549-9A72-1FED998C6092}">
      <dsp:nvSpPr>
        <dsp:cNvPr id="0" name=""/>
        <dsp:cNvSpPr/>
      </dsp:nvSpPr>
      <dsp:spPr>
        <a:xfrm>
          <a:off x="4149524" y="746871"/>
          <a:ext cx="351558" cy="4112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49524" y="746871"/>
        <a:ext cx="351558" cy="411256"/>
      </dsp:txXfrm>
    </dsp:sp>
    <dsp:sp modelId="{770319C1-650B-AC44-AA66-EA2BF811C617}">
      <dsp:nvSpPr>
        <dsp:cNvPr id="0" name=""/>
        <dsp:cNvSpPr/>
      </dsp:nvSpPr>
      <dsp:spPr>
        <a:xfrm>
          <a:off x="4647012" y="455012"/>
          <a:ext cx="1658292" cy="994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err="1" smtClean="0"/>
            <a:t>Choice</a:t>
          </a:r>
          <a:endParaRPr lang="da-DK" sz="2000" b="1" kern="1200" dirty="0"/>
        </a:p>
      </dsp:txBody>
      <dsp:txXfrm>
        <a:off x="4647012" y="455012"/>
        <a:ext cx="1658292" cy="994975"/>
      </dsp:txXfrm>
    </dsp:sp>
    <dsp:sp modelId="{C7FE9D1C-DD51-534E-BCB4-7CA8520FA339}">
      <dsp:nvSpPr>
        <dsp:cNvPr id="0" name=""/>
        <dsp:cNvSpPr/>
      </dsp:nvSpPr>
      <dsp:spPr>
        <a:xfrm>
          <a:off x="6471133" y="746871"/>
          <a:ext cx="351558" cy="4112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71133" y="746871"/>
        <a:ext cx="351558" cy="411256"/>
      </dsp:txXfrm>
    </dsp:sp>
    <dsp:sp modelId="{A6EF904F-A5D4-064D-99E5-7BD1F24AA1F2}">
      <dsp:nvSpPr>
        <dsp:cNvPr id="0" name=""/>
        <dsp:cNvSpPr/>
      </dsp:nvSpPr>
      <dsp:spPr>
        <a:xfrm>
          <a:off x="6968621" y="455012"/>
          <a:ext cx="1658292" cy="994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err="1" smtClean="0"/>
            <a:t>Response</a:t>
          </a:r>
          <a:endParaRPr lang="da-DK" sz="2000" b="1" kern="1200" dirty="0"/>
        </a:p>
      </dsp:txBody>
      <dsp:txXfrm>
        <a:off x="6968621" y="455012"/>
        <a:ext cx="1658292" cy="9949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0242F-915E-8443-88AB-550A877962BE}">
      <dsp:nvSpPr>
        <dsp:cNvPr id="0" name=""/>
        <dsp:cNvSpPr/>
      </dsp:nvSpPr>
      <dsp:spPr>
        <a:xfrm>
          <a:off x="963" y="0"/>
          <a:ext cx="2055213" cy="803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/>
              <a:cs typeface="Arial"/>
            </a:rPr>
            <a:t>Stimulus</a:t>
          </a:r>
          <a:endParaRPr lang="en-US" sz="2600" kern="1200" dirty="0">
            <a:latin typeface="Arial"/>
            <a:cs typeface="Arial"/>
          </a:endParaRPr>
        </a:p>
      </dsp:txBody>
      <dsp:txXfrm>
        <a:off x="963" y="0"/>
        <a:ext cx="2055213" cy="803628"/>
      </dsp:txXfrm>
    </dsp:sp>
    <dsp:sp modelId="{B152582A-509B-4142-839B-0662EE2DD0B8}">
      <dsp:nvSpPr>
        <dsp:cNvPr id="0" name=""/>
        <dsp:cNvSpPr/>
      </dsp:nvSpPr>
      <dsp:spPr>
        <a:xfrm>
          <a:off x="2261699" y="146967"/>
          <a:ext cx="435705" cy="50969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61699" y="146967"/>
        <a:ext cx="435705" cy="509693"/>
      </dsp:txXfrm>
    </dsp:sp>
    <dsp:sp modelId="{AEA44ED9-F096-F349-ABAC-3C2087D1A8D9}">
      <dsp:nvSpPr>
        <dsp:cNvPr id="0" name=""/>
        <dsp:cNvSpPr/>
      </dsp:nvSpPr>
      <dsp:spPr>
        <a:xfrm>
          <a:off x="2878263" y="0"/>
          <a:ext cx="2055213" cy="803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/>
              <a:cs typeface="Arial"/>
            </a:rPr>
            <a:t>Reaction</a:t>
          </a:r>
          <a:endParaRPr lang="en-US" sz="2600" kern="1200" dirty="0">
            <a:latin typeface="Arial"/>
            <a:cs typeface="Arial"/>
          </a:endParaRPr>
        </a:p>
      </dsp:txBody>
      <dsp:txXfrm>
        <a:off x="2878263" y="0"/>
        <a:ext cx="2055213" cy="80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C6A3-FEFC-B049-95D2-BF49168236AC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4A0BB-79E9-5C45-9CFA-84BF20805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78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Euphemia" charset="0"/>
                <a:cs typeface="ＭＳ Ｐゴシック" charset="0"/>
              </a:rPr>
              <a:t> Stimulus – Mindfulness- Choice – Response, vs Stimulum – Responses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42342F-85FA-D446-A519-395E447E0FA4}" type="slidenum">
              <a:rPr lang="en-US" sz="1200">
                <a:latin typeface="Euphemia" charset="0"/>
              </a:rPr>
              <a:pPr eaLnBrk="1" hangingPunct="1"/>
              <a:t>8</a:t>
            </a:fld>
            <a:endParaRPr lang="en-US" sz="1200">
              <a:latin typeface="Euphemi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9CC1B56-D173-8949-A57A-720EDDA9B9E7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BCBCC13-C99E-2048-A193-A8F6952C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ucsd.edu/specialties/mindfulness/programs/mbsr/Pages/audio.asp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teacher-network" TargetMode="External"/><Relationship Id="rId7" Type="http://schemas.openxmlformats.org/officeDocument/2006/relationships/hyperlink" Target="http://www.drdansiegel.com" TargetMode="External"/><Relationship Id="rId2" Type="http://schemas.openxmlformats.org/officeDocument/2006/relationships/hyperlink" Target="http://mindfulschool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dful.org" TargetMode="External"/><Relationship Id="rId5" Type="http://schemas.openxmlformats.org/officeDocument/2006/relationships/hyperlink" Target="http://www.umassmed.edu/cfm/index.aspx" TargetMode="External"/><Relationship Id="rId4" Type="http://schemas.openxmlformats.org/officeDocument/2006/relationships/hyperlink" Target="http://mindfulnessinschools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rudell.beach@wayzata.k12.mn.us" TargetMode="External"/><Relationship Id="rId2" Type="http://schemas.openxmlformats.org/officeDocument/2006/relationships/hyperlink" Target="mailto:cpaulctt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0095"/>
            <a:ext cx="7342188" cy="1924050"/>
          </a:xfrm>
        </p:spPr>
        <p:txBody>
          <a:bodyPr/>
          <a:lstStyle/>
          <a:p>
            <a:r>
              <a:rPr lang="en-US" b="1" dirty="0" smtClean="0"/>
              <a:t>Reduce Stress and Find Balance Through Mindfulness Practice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555" y="3020346"/>
            <a:ext cx="5413099" cy="262344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Minnesota Association of Secondary School Principals</a:t>
            </a:r>
          </a:p>
          <a:p>
            <a:r>
              <a:rPr lang="en-US" sz="2400" b="1" dirty="0" smtClean="0"/>
              <a:t>2015 Winter Conference</a:t>
            </a:r>
          </a:p>
          <a:p>
            <a:endParaRPr lang="en-US" sz="2400" dirty="0"/>
          </a:p>
          <a:p>
            <a:r>
              <a:rPr lang="en-US" sz="2200" b="1" dirty="0" smtClean="0"/>
              <a:t>Craig Paul</a:t>
            </a:r>
            <a:r>
              <a:rPr lang="en-US" sz="2200" dirty="0" smtClean="0"/>
              <a:t>, Principal (retired), </a:t>
            </a:r>
          </a:p>
          <a:p>
            <a:r>
              <a:rPr lang="en-US" sz="2200" dirty="0" smtClean="0"/>
              <a:t>Wayzata High School</a:t>
            </a:r>
          </a:p>
          <a:p>
            <a:r>
              <a:rPr lang="en-US" sz="2200" b="1" dirty="0" smtClean="0"/>
              <a:t>Sarah </a:t>
            </a:r>
            <a:r>
              <a:rPr lang="en-US" sz="2200" b="1" dirty="0" err="1" smtClean="0"/>
              <a:t>Rudell</a:t>
            </a:r>
            <a:r>
              <a:rPr lang="en-US" sz="2200" b="1" dirty="0" smtClean="0"/>
              <a:t> Beach</a:t>
            </a:r>
            <a:r>
              <a:rPr lang="en-US" sz="2200" dirty="0" smtClean="0"/>
              <a:t>, Teacher, </a:t>
            </a:r>
          </a:p>
          <a:p>
            <a:r>
              <a:rPr lang="en-US" sz="2200" dirty="0" smtClean="0"/>
              <a:t>Wayzata High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76" y="3020346"/>
            <a:ext cx="2340468" cy="31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9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92831"/>
            <a:ext cx="7345363" cy="393192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chemeClr val="bg2"/>
                </a:solidFill>
              </a:rPr>
              <a:t>Your greatest gift is your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>
              <a:buNone/>
            </a:pPr>
            <a:r>
              <a:rPr lang="en-US" sz="6000" b="1" dirty="0" smtClean="0">
                <a:solidFill>
                  <a:schemeClr val="bg2"/>
                </a:solidFill>
              </a:rPr>
              <a:t>BREATH</a:t>
            </a:r>
            <a:endParaRPr lang="en-US" sz="60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37" y="2637250"/>
            <a:ext cx="3810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7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 is Mindfulness Today?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08161"/>
            <a:ext cx="7345363" cy="39319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60 Minutes Dec.14 2014</a:t>
            </a:r>
          </a:p>
          <a:p>
            <a:r>
              <a:rPr lang="en-US" dirty="0"/>
              <a:t>Time magazine issue Jan </a:t>
            </a:r>
            <a:r>
              <a:rPr lang="en-US" dirty="0" smtClean="0"/>
              <a:t>2014</a:t>
            </a:r>
            <a:endParaRPr lang="en-US" dirty="0"/>
          </a:p>
          <a:p>
            <a:r>
              <a:rPr lang="en-US" i="1" dirty="0"/>
              <a:t>Draft Day </a:t>
            </a:r>
            <a:r>
              <a:rPr lang="en-US" dirty="0"/>
              <a:t>movie</a:t>
            </a:r>
          </a:p>
          <a:p>
            <a:r>
              <a:rPr lang="en-US" dirty="0"/>
              <a:t>Pro Champs Seattle Seahawks 2013</a:t>
            </a:r>
          </a:p>
          <a:p>
            <a:r>
              <a:rPr lang="en-US" dirty="0"/>
              <a:t>720 Medical Schools world-wide with MBSR</a:t>
            </a:r>
          </a:p>
          <a:p>
            <a:r>
              <a:rPr lang="en-US" dirty="0"/>
              <a:t>U of </a:t>
            </a:r>
            <a:r>
              <a:rPr lang="en-US" dirty="0" smtClean="0"/>
              <a:t>MN </a:t>
            </a:r>
            <a:r>
              <a:rPr lang="en-US" dirty="0"/>
              <a:t>Center for Spirituality and Healing</a:t>
            </a:r>
          </a:p>
          <a:p>
            <a:r>
              <a:rPr lang="en-US" dirty="0"/>
              <a:t>Mayo Clinic Mind Body Medicine Initiative</a:t>
            </a:r>
          </a:p>
          <a:p>
            <a:r>
              <a:rPr lang="en-US" dirty="0"/>
              <a:t>General Mills Mindful Leadership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0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Mindfulness on </a:t>
            </a:r>
            <a:r>
              <a:rPr lang="en-US" b="1" i="1" dirty="0" smtClean="0"/>
              <a:t>60 Minutes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9" y="2069747"/>
            <a:ext cx="7914434" cy="39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8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 Bowl Champs 2014</a:t>
            </a:r>
            <a:endParaRPr lang="en-US" b="1" dirty="0"/>
          </a:p>
        </p:txBody>
      </p:sp>
      <p:sp>
        <p:nvSpPr>
          <p:cNvPr id="2050" name="AutoShape 2" descr="Image result for seattle seahawks 2013 photos"/>
          <p:cNvSpPr>
            <a:spLocks noChangeAspect="1" noChangeArrowheads="1"/>
          </p:cNvSpPr>
          <p:nvPr/>
        </p:nvSpPr>
        <p:spPr bwMode="auto">
          <a:xfrm>
            <a:off x="155575" y="-547688"/>
            <a:ext cx="20669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seattle seahawks 2013 photos"/>
          <p:cNvSpPr>
            <a:spLocks noChangeAspect="1" noChangeArrowheads="1"/>
          </p:cNvSpPr>
          <p:nvPr/>
        </p:nvSpPr>
        <p:spPr bwMode="auto">
          <a:xfrm>
            <a:off x="155575" y="-547688"/>
            <a:ext cx="20669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Owner\Desktop\Super Bowl 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67200" cy="3886200"/>
          </a:xfrm>
          <a:prstGeom prst="rect">
            <a:avLst/>
          </a:prstGeom>
          <a:noFill/>
        </p:spPr>
      </p:pic>
      <p:pic>
        <p:nvPicPr>
          <p:cNvPr id="2054" name="Picture 6" descr="C:\Users\Owner\Desktop\Russell Wison Super Bowl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191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37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 is Mindfulness Today?</a:t>
            </a:r>
            <a:endParaRPr lang="en-US" b="1" dirty="0"/>
          </a:p>
        </p:txBody>
      </p:sp>
      <p:pic>
        <p:nvPicPr>
          <p:cNvPr id="4" name="Picture 3" descr="C:\Users\Owner\Desktop\Draft 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25238"/>
            <a:ext cx="3352800" cy="4953000"/>
          </a:xfrm>
          <a:prstGeom prst="rect">
            <a:avLst/>
          </a:prstGeom>
          <a:noFill/>
        </p:spPr>
      </p:pic>
      <p:pic>
        <p:nvPicPr>
          <p:cNvPr id="5" name="Picture 3" descr="C:\Users\Owner\Desktop\200px-Mayo-clinic-logo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285" y="1757565"/>
            <a:ext cx="2819399" cy="2979737"/>
          </a:xfrm>
          <a:prstGeom prst="rect">
            <a:avLst/>
          </a:prstGeom>
          <a:noFill/>
        </p:spPr>
      </p:pic>
      <p:pic>
        <p:nvPicPr>
          <p:cNvPr id="8" name="Picture 2" descr="C:\Users\Owner\Desktop\imagesCAFZXJ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577" y="4351278"/>
            <a:ext cx="3437100" cy="2152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39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 is Mindfulness Today?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University of Minnesota – Twin Cities</a:t>
            </a:r>
            <a:endParaRPr lang="en-US" dirty="0"/>
          </a:p>
        </p:txBody>
      </p:sp>
      <p:pic>
        <p:nvPicPr>
          <p:cNvPr id="4" name="Picture 2" descr="C:\Users\Owner\Desktop\10373748_10152239896419118_355135787560821749_n[1].jpg"/>
          <p:cNvPicPr>
            <a:picLocks noChangeAspect="1" noChangeArrowheads="1"/>
          </p:cNvPicPr>
          <p:nvPr/>
        </p:nvPicPr>
        <p:blipFill rotWithShape="1">
          <a:blip r:embed="rId2" cstate="print"/>
          <a:srcRect t="26263" b="25550"/>
          <a:stretch/>
        </p:blipFill>
        <p:spPr bwMode="auto">
          <a:xfrm>
            <a:off x="376264" y="2728304"/>
            <a:ext cx="8233935" cy="2979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82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639"/>
            <a:ext cx="7345362" cy="1339850"/>
          </a:xfrm>
        </p:spPr>
        <p:txBody>
          <a:bodyPr/>
          <a:lstStyle/>
          <a:p>
            <a:r>
              <a:rPr lang="en-US" b="1" dirty="0" smtClean="0"/>
              <a:t>Mindfulness in Schools</a:t>
            </a:r>
            <a:endParaRPr lang="en-US" b="1" dirty="0"/>
          </a:p>
        </p:txBody>
      </p:sp>
      <p:pic>
        <p:nvPicPr>
          <p:cNvPr id="5" name="Picture 4" descr="Mindfulness in Educat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851" y="1034874"/>
            <a:ext cx="5597728" cy="5597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5060" y="6355060"/>
            <a:ext cx="244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Sarah </a:t>
            </a:r>
            <a:r>
              <a:rPr lang="en-US" sz="1600" dirty="0" err="1" smtClean="0"/>
              <a:t>Rudell</a:t>
            </a:r>
            <a:r>
              <a:rPr lang="en-US" sz="1600" dirty="0" smtClean="0"/>
              <a:t> Beach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011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835016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“Thinking about nothing.”</a:t>
            </a:r>
          </a:p>
          <a:p>
            <a:pPr lvl="1"/>
            <a:r>
              <a:rPr lang="en-US" sz="2600" i="1" dirty="0" smtClean="0">
                <a:solidFill>
                  <a:schemeClr val="tx1"/>
                </a:solidFill>
              </a:rPr>
              <a:t>It’s being aware of our thoughts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54108" y="3119980"/>
            <a:ext cx="4900679" cy="3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2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546364" cy="4144963"/>
          </a:xfrm>
        </p:spPr>
        <p:txBody>
          <a:bodyPr/>
          <a:lstStyle/>
          <a:p>
            <a:r>
              <a:rPr lang="en-US" sz="2800" dirty="0" smtClean="0"/>
              <a:t>Being happy ALL THE TIME and loving EVERY SINGLE MINUTE of life.</a:t>
            </a:r>
            <a:endParaRPr lang="en-US" sz="2800" dirty="0"/>
          </a:p>
          <a:p>
            <a:pPr lvl="1"/>
            <a:r>
              <a:rPr lang="en-US" sz="2600" i="1" dirty="0"/>
              <a:t>It’s bringing non-judgmental awareness to </a:t>
            </a:r>
            <a:r>
              <a:rPr lang="en-US" sz="2600" i="1" dirty="0" smtClean="0"/>
              <a:t>the present moment.</a:t>
            </a:r>
            <a:endParaRPr lang="en-US" sz="26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44" y="1981200"/>
            <a:ext cx="3787428" cy="39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0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267537" cy="4144963"/>
          </a:xfrm>
        </p:spPr>
        <p:txBody>
          <a:bodyPr/>
          <a:lstStyle/>
          <a:p>
            <a:r>
              <a:rPr lang="en-US" sz="2800" dirty="0" smtClean="0"/>
              <a:t>Religious.</a:t>
            </a:r>
            <a:endParaRPr lang="en-US" sz="2800" dirty="0"/>
          </a:p>
          <a:p>
            <a:pPr lvl="1"/>
            <a:r>
              <a:rPr lang="en-US" sz="2600" i="1" dirty="0"/>
              <a:t>It can be a secular practice. </a:t>
            </a:r>
            <a:endParaRPr lang="en-US" sz="2600" i="1" dirty="0" smtClean="0"/>
          </a:p>
          <a:p>
            <a:pPr lvl="1"/>
            <a:r>
              <a:rPr lang="en-US" sz="2600" i="1" dirty="0" smtClean="0"/>
              <a:t>It is mental training.</a:t>
            </a:r>
          </a:p>
          <a:p>
            <a:pPr lvl="1"/>
            <a:r>
              <a:rPr lang="en-US" sz="2600" i="1" dirty="0" smtClean="0"/>
              <a:t>It </a:t>
            </a:r>
            <a:r>
              <a:rPr lang="en-US" sz="2600" i="1" dirty="0"/>
              <a:t>is supported by clinical research</a:t>
            </a:r>
            <a:r>
              <a:rPr lang="en-US" sz="2600" i="1" dirty="0" smtClean="0"/>
              <a:t>.</a:t>
            </a:r>
          </a:p>
          <a:p>
            <a:pPr lvl="1"/>
            <a:r>
              <a:rPr lang="en-US" sz="2600" i="1" dirty="0" smtClean="0"/>
              <a:t>It is integrated into many workplaces, including Google, General Mills, and the Huffington Post</a:t>
            </a: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92" y="1911389"/>
            <a:ext cx="2689026" cy="42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80" y="1747200"/>
            <a:ext cx="7946070" cy="4762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Craig </a:t>
            </a:r>
            <a:r>
              <a:rPr lang="en-US" sz="2800" b="1" dirty="0" smtClean="0"/>
              <a:t>Paul, </a:t>
            </a:r>
            <a:r>
              <a:rPr lang="en-US" sz="2800" dirty="0" smtClean="0"/>
              <a:t>Ph.D</a:t>
            </a:r>
            <a:r>
              <a:rPr lang="en-US" sz="2800" dirty="0"/>
              <a:t>., retired principal, 40+ years as HS </a:t>
            </a:r>
            <a:r>
              <a:rPr lang="en-US" sz="2800" dirty="0" smtClean="0"/>
              <a:t>principal</a:t>
            </a:r>
          </a:p>
          <a:p>
            <a:pPr lvl="1"/>
            <a:r>
              <a:rPr lang="en-US" sz="2400" dirty="0" smtClean="0"/>
              <a:t>MN experience: </a:t>
            </a:r>
            <a:r>
              <a:rPr lang="en-US" sz="2400" dirty="0" err="1" smtClean="0"/>
              <a:t>Holdingford</a:t>
            </a:r>
            <a:r>
              <a:rPr lang="en-US" sz="2400" dirty="0" smtClean="0"/>
              <a:t> Junior/Senior High (5 years), Wayzata High School (15 years), </a:t>
            </a:r>
          </a:p>
          <a:p>
            <a:pPr marL="350838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Park High, Cottage Grove (15-month interim) </a:t>
            </a:r>
          </a:p>
          <a:p>
            <a:pPr lvl="1"/>
            <a:r>
              <a:rPr lang="en-US" sz="2400" dirty="0" smtClean="0"/>
              <a:t>AIS Cairo, Egypt (2 years)</a:t>
            </a:r>
          </a:p>
          <a:p>
            <a:pPr marL="0" indent="0">
              <a:buNone/>
            </a:pPr>
            <a:r>
              <a:rPr lang="en-US" sz="2800" b="1" dirty="0" smtClean="0"/>
              <a:t>Sarah </a:t>
            </a:r>
            <a:r>
              <a:rPr lang="en-US" sz="2800" b="1" dirty="0" err="1"/>
              <a:t>Rudell</a:t>
            </a:r>
            <a:r>
              <a:rPr lang="en-US" sz="2800" b="1" dirty="0"/>
              <a:t> Beach</a:t>
            </a:r>
            <a:r>
              <a:rPr lang="en-US" sz="2800" dirty="0" smtClean="0"/>
              <a:t>, M.Ed., teacher, Wayzata High School </a:t>
            </a:r>
          </a:p>
          <a:p>
            <a:r>
              <a:rPr lang="en-US" dirty="0" smtClean="0"/>
              <a:t>Social Studies teacher (17 years): AP European History, Psychology, World Religions, Anthropology</a:t>
            </a:r>
            <a:endParaRPr lang="en-US" sz="2600" dirty="0" smtClean="0"/>
          </a:p>
          <a:p>
            <a:r>
              <a:rPr lang="en-US" sz="2400" dirty="0" smtClean="0"/>
              <a:t>Mindful Schools</a:t>
            </a:r>
            <a:r>
              <a:rPr lang="en-US" sz="1700" dirty="0" smtClean="0"/>
              <a:t>© </a:t>
            </a:r>
            <a:r>
              <a:rPr lang="en-US" sz="2400" dirty="0"/>
              <a:t>instructor, trained in </a:t>
            </a:r>
            <a:r>
              <a:rPr lang="en-US" sz="2400" dirty="0" smtClean="0"/>
              <a:t>Mindfulness-Based Stress </a:t>
            </a:r>
            <a:r>
              <a:rPr lang="en-US" sz="2400" dirty="0"/>
              <a:t>Reduction</a:t>
            </a:r>
            <a:r>
              <a:rPr lang="en-US" sz="2400" dirty="0" smtClean="0"/>
              <a:t>, </a:t>
            </a:r>
            <a:r>
              <a:rPr lang="en-US" sz="2400" i="1" dirty="0" smtClean="0"/>
              <a:t>Huffington Post </a:t>
            </a:r>
            <a:r>
              <a:rPr lang="en-US" sz="2400" dirty="0" smtClean="0"/>
              <a:t>contributor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981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098096" cy="4144963"/>
          </a:xfrm>
        </p:spPr>
        <p:txBody>
          <a:bodyPr/>
          <a:lstStyle/>
          <a:p>
            <a:r>
              <a:rPr lang="en-US" sz="2800" dirty="0" smtClean="0"/>
              <a:t>Long periods of passive sitting and navel-gazing.</a:t>
            </a:r>
            <a:endParaRPr lang="en-US" sz="2800" dirty="0"/>
          </a:p>
          <a:p>
            <a:pPr lvl="1"/>
            <a:r>
              <a:rPr lang="en-US" sz="2600" i="1" dirty="0"/>
              <a:t>It can be active</a:t>
            </a:r>
            <a:r>
              <a:rPr lang="en-US" sz="2600" i="1" dirty="0" smtClean="0"/>
              <a:t>!</a:t>
            </a:r>
          </a:p>
          <a:p>
            <a:pPr lvl="1"/>
            <a:r>
              <a:rPr lang="en-US" sz="2600" i="1" dirty="0" smtClean="0"/>
              <a:t>Yoga, walking, daily routines…</a:t>
            </a:r>
            <a:endParaRPr lang="en-US" sz="2600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391" y="1771830"/>
            <a:ext cx="3424340" cy="45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1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349439" cy="4144963"/>
          </a:xfrm>
        </p:spPr>
        <p:txBody>
          <a:bodyPr>
            <a:norm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iving </a:t>
            </a:r>
            <a:r>
              <a:rPr lang="en-US" sz="2800" dirty="0"/>
              <a:t>only in the present. N</a:t>
            </a:r>
            <a:r>
              <a:rPr lang="en-US" sz="2800" dirty="0" smtClean="0"/>
              <a:t>ever </a:t>
            </a:r>
            <a:r>
              <a:rPr lang="en-US" sz="2800" dirty="0"/>
              <a:t>thinking about the past or planning for the future.</a:t>
            </a:r>
          </a:p>
          <a:p>
            <a:pPr lvl="1"/>
            <a:r>
              <a:rPr lang="en-US" sz="2600" i="1" dirty="0"/>
              <a:t>It is awareness and deliberate </a:t>
            </a:r>
            <a:r>
              <a:rPr lang="en-US" sz="2600" i="1" dirty="0" smtClean="0"/>
              <a:t>attention – even on the act of planning...</a:t>
            </a:r>
          </a:p>
          <a:p>
            <a:pPr lvl="1"/>
            <a:r>
              <a:rPr lang="en-US" sz="2600" i="1" dirty="0" smtClean="0"/>
              <a:t>“Is this useful?”</a:t>
            </a:r>
            <a:endParaRPr lang="en-US" sz="26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8" y="1981200"/>
            <a:ext cx="4019937" cy="40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0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935500"/>
            <a:ext cx="3746313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Relaxation.</a:t>
            </a:r>
          </a:p>
          <a:p>
            <a:pPr lvl="1"/>
            <a:r>
              <a:rPr lang="en-US" sz="2600" i="1" dirty="0" smtClean="0"/>
              <a:t>It might be relaxing. It might be boring and annoying. It’s being with WHAT IS.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75" y="19508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5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68451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Zoning out.</a:t>
            </a:r>
          </a:p>
          <a:p>
            <a:pPr lvl="1"/>
            <a:r>
              <a:rPr lang="en-US" sz="2600" i="1" dirty="0" smtClean="0"/>
              <a:t>It’s zoning IN. It is purposeful awareness.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673174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1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Mindfulness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60" y="1867042"/>
            <a:ext cx="4649783" cy="3931920"/>
          </a:xfrm>
        </p:spPr>
        <p:txBody>
          <a:bodyPr/>
          <a:lstStyle/>
          <a:p>
            <a:r>
              <a:rPr lang="en-US" dirty="0" smtClean="0"/>
              <a:t>A form of classroom discipline.</a:t>
            </a:r>
          </a:p>
          <a:p>
            <a:pPr lvl="1"/>
            <a:r>
              <a:rPr lang="en-US" i="1" dirty="0" smtClean="0"/>
              <a:t>It is about teaching children to be with ALL aspects of their experience.</a:t>
            </a:r>
          </a:p>
          <a:p>
            <a:pPr lvl="1"/>
            <a:r>
              <a:rPr lang="en-US" i="1" dirty="0" smtClean="0"/>
              <a:t>It often does create a quiet, focused classroom, but it is not intended to be used to get kids to pay attention for hours on end!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874" y="2512117"/>
            <a:ext cx="3797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9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Benefits of Mindfulness – For Teachers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Improves focus and awareness</a:t>
            </a:r>
          </a:p>
          <a:p>
            <a:r>
              <a:rPr lang="en-US" sz="2800" dirty="0" smtClean="0"/>
              <a:t>Increases responsiveness to student needs and enhances classroom climate</a:t>
            </a:r>
          </a:p>
          <a:p>
            <a:r>
              <a:rPr lang="en-US" sz="2800" dirty="0" smtClean="0"/>
              <a:t>Promotes emotional balance and stress management</a:t>
            </a:r>
          </a:p>
          <a:p>
            <a:r>
              <a:rPr lang="en-US" sz="2800" dirty="0" smtClean="0"/>
              <a:t>Supports healthy relationships – at work and at home</a:t>
            </a:r>
          </a:p>
          <a:p>
            <a:r>
              <a:rPr lang="en-US" sz="2800" b="1" dirty="0" smtClean="0"/>
              <a:t>Studies show practicing mindfulness not only improves teachers’ mental well-being, but makes them more effective in the classroom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7877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Benefits of Mindfulness – For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69" y="1851363"/>
            <a:ext cx="8131204" cy="443628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Improved attention, focus, and concentration</a:t>
            </a:r>
          </a:p>
          <a:p>
            <a:pPr lvl="1"/>
            <a:r>
              <a:rPr lang="en-US" sz="3400" i="1" dirty="0" err="1" smtClean="0"/>
              <a:t>Attentional</a:t>
            </a:r>
            <a:r>
              <a:rPr lang="en-US" sz="3400" i="1" dirty="0" smtClean="0"/>
              <a:t> stability </a:t>
            </a:r>
            <a:r>
              <a:rPr lang="en-US" sz="3400" dirty="0" smtClean="0"/>
              <a:t>is key to learning!</a:t>
            </a:r>
          </a:p>
          <a:p>
            <a:r>
              <a:rPr lang="en-US" sz="3600" dirty="0" smtClean="0"/>
              <a:t>Reduced stress (ability to calm down when upset)</a:t>
            </a:r>
          </a:p>
          <a:p>
            <a:pPr lvl="1"/>
            <a:r>
              <a:rPr lang="en-US" sz="3400" i="1" dirty="0" smtClean="0"/>
              <a:t>Gives youth a “nervous system toolkit”</a:t>
            </a:r>
          </a:p>
          <a:p>
            <a:r>
              <a:rPr lang="en-US" sz="3600" dirty="0" smtClean="0"/>
              <a:t>Increased self-awareness (ability to recognize emotions)</a:t>
            </a:r>
          </a:p>
          <a:p>
            <a:r>
              <a:rPr lang="en-US" sz="3600" dirty="0" smtClean="0"/>
              <a:t>Improved impulse control</a:t>
            </a:r>
          </a:p>
          <a:p>
            <a:r>
              <a:rPr lang="en-US" sz="3600" dirty="0" smtClean="0"/>
              <a:t>Increased empathy (for self and others)</a:t>
            </a:r>
          </a:p>
          <a:p>
            <a:r>
              <a:rPr lang="en-US" sz="3600" dirty="0" smtClean="0"/>
              <a:t>Can be especially helpful for ADHD students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003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8385"/>
            <a:ext cx="8296698" cy="111610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Mindfulness in Medical, Clinical, &amp; Educational Settings -- Overview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89359"/>
            <a:ext cx="8124244" cy="470804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Jon </a:t>
            </a:r>
            <a:r>
              <a:rPr lang="en-US" sz="2400" b="1" dirty="0" err="1" smtClean="0"/>
              <a:t>Kabat-Zinn</a:t>
            </a:r>
            <a:r>
              <a:rPr lang="en-US" sz="2400" b="1" dirty="0" smtClean="0"/>
              <a:t> </a:t>
            </a:r>
            <a:r>
              <a:rPr lang="en-US" sz="2400" dirty="0" smtClean="0"/>
              <a:t>and the </a:t>
            </a:r>
            <a:r>
              <a:rPr lang="en-US" sz="2400" b="1" dirty="0" smtClean="0"/>
              <a:t>University of Massachusetts Medical Center</a:t>
            </a:r>
          </a:p>
          <a:p>
            <a:pPr lvl="1"/>
            <a:r>
              <a:rPr lang="en-US" sz="2400" dirty="0" smtClean="0"/>
              <a:t>Late 1970s – </a:t>
            </a:r>
            <a:r>
              <a:rPr lang="en-US" sz="2400" b="1" dirty="0" smtClean="0"/>
              <a:t>Mindfulness-Based Stress Reduction (MBSR)</a:t>
            </a:r>
          </a:p>
          <a:p>
            <a:pPr lvl="1"/>
            <a:r>
              <a:rPr lang="en-US" sz="2400" dirty="0" smtClean="0"/>
              <a:t>Mindfulness training had a positive impact on </a:t>
            </a:r>
            <a:r>
              <a:rPr lang="en-US" sz="2400" b="1" dirty="0" smtClean="0"/>
              <a:t>chronic pain, stress, and overall well-being, memory, immune response, self-control, attention, recovery from addiction, and emotional resilience</a:t>
            </a:r>
          </a:p>
          <a:p>
            <a:pPr lvl="1"/>
            <a:r>
              <a:rPr lang="en-US" sz="2400" dirty="0" smtClean="0"/>
              <a:t>MBSR is now offered at over 700 hospitals, clinics, and universities worldwide – in virtually every major US metro area!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352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Mindfulness in Medical, Clinical, &amp; Educational Settings --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24401"/>
            <a:ext cx="8155599" cy="448627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Mental Health: </a:t>
            </a:r>
            <a:r>
              <a:rPr lang="en-US" sz="2400" dirty="0" smtClean="0"/>
              <a:t>Clinical </a:t>
            </a:r>
            <a:r>
              <a:rPr lang="en-US" sz="2400" dirty="0"/>
              <a:t>and therapeutic settings </a:t>
            </a:r>
            <a:endParaRPr lang="en-US" sz="2400" dirty="0" smtClean="0"/>
          </a:p>
          <a:p>
            <a:pPr lvl="1"/>
            <a:r>
              <a:rPr lang="en-US" sz="2200" b="1" dirty="0" smtClean="0"/>
              <a:t>Mindfulness</a:t>
            </a:r>
            <a:r>
              <a:rPr lang="en-US" sz="2200" b="1" dirty="0"/>
              <a:t>-Based Cognitive Therapy (MBCT) </a:t>
            </a:r>
            <a:r>
              <a:rPr lang="en-US" sz="2200" dirty="0"/>
              <a:t>-- 1990s</a:t>
            </a:r>
          </a:p>
          <a:p>
            <a:pPr lvl="2"/>
            <a:r>
              <a:rPr lang="en-US" sz="2400" dirty="0"/>
              <a:t>To treat depression, and depression </a:t>
            </a:r>
            <a:r>
              <a:rPr lang="en-US" sz="2400" dirty="0" smtClean="0"/>
              <a:t>relapse</a:t>
            </a:r>
          </a:p>
          <a:p>
            <a:pPr lvl="2"/>
            <a:r>
              <a:rPr lang="en-US" sz="2400" dirty="0" smtClean="0"/>
              <a:t>Now used on a national level in UK health care policy</a:t>
            </a:r>
            <a:endParaRPr lang="en-US" sz="2400" dirty="0"/>
          </a:p>
          <a:p>
            <a:pPr lvl="1"/>
            <a:r>
              <a:rPr lang="en-US" sz="2400" dirty="0"/>
              <a:t>Set the stage for use with child and adolescent populations</a:t>
            </a:r>
          </a:p>
          <a:p>
            <a:pPr lvl="2"/>
            <a:r>
              <a:rPr lang="en-US" sz="2400" b="1" dirty="0"/>
              <a:t>Reduces symptoms of anxiety, depression, and increases self-esteem and sleep </a:t>
            </a:r>
            <a:r>
              <a:rPr lang="en-US" sz="2400" b="1" dirty="0" smtClean="0"/>
              <a:t>quality</a:t>
            </a:r>
            <a:r>
              <a:rPr lang="en-US" sz="2400" dirty="0" smtClean="0"/>
              <a:t> (studies on ages 14-18)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35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0" y="482111"/>
            <a:ext cx="8394013" cy="1116106"/>
          </a:xfrm>
        </p:spPr>
        <p:txBody>
          <a:bodyPr>
            <a:noAutofit/>
          </a:bodyPr>
          <a:lstStyle/>
          <a:p>
            <a:r>
              <a:rPr lang="en-US" sz="3600" b="1" dirty="0"/>
              <a:t>Mindfulness in Medical, Clinical, &amp; Educational Settings --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93041"/>
            <a:ext cx="7778753" cy="452596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Educational Settings</a:t>
            </a:r>
          </a:p>
          <a:p>
            <a:pPr lvl="1"/>
            <a:r>
              <a:rPr lang="en-US" sz="2400" dirty="0" smtClean="0"/>
              <a:t>Sporadic school-based programming by educators with a background in MBSR – late 1980s</a:t>
            </a:r>
          </a:p>
          <a:p>
            <a:pPr lvl="1"/>
            <a:r>
              <a:rPr lang="en-US" sz="2400" dirty="0" smtClean="0"/>
              <a:t>Social-emotional learning (SEL) programs often include material on </a:t>
            </a:r>
            <a:r>
              <a:rPr lang="en-US" sz="2400" dirty="0" err="1" smtClean="0"/>
              <a:t>attentional</a:t>
            </a:r>
            <a:r>
              <a:rPr lang="en-US" sz="2400" dirty="0" smtClean="0"/>
              <a:t> control and self-regulation</a:t>
            </a:r>
          </a:p>
          <a:p>
            <a:pPr lvl="1"/>
            <a:r>
              <a:rPr lang="en-US" sz="2400" dirty="0" smtClean="0"/>
              <a:t>Currently in the process of validating results of mindfulness-based interventions (MBIs) with children</a:t>
            </a:r>
          </a:p>
          <a:p>
            <a:pPr lvl="1"/>
            <a:r>
              <a:rPr lang="en-US" sz="2400" dirty="0" smtClean="0"/>
              <a:t>Early 2000s – teaching mindfulness to teachers as a self-care and wellness tool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61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80" y="1898403"/>
            <a:ext cx="7345363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Mindfulness?</a:t>
            </a:r>
          </a:p>
          <a:p>
            <a:r>
              <a:rPr lang="en-US" sz="2800" dirty="0" smtClean="0"/>
              <a:t>Research Overview</a:t>
            </a:r>
          </a:p>
          <a:p>
            <a:r>
              <a:rPr lang="en-US" sz="2800" dirty="0" smtClean="0"/>
              <a:t>Mindfulness in Education</a:t>
            </a:r>
          </a:p>
          <a:p>
            <a:pPr lvl="1"/>
            <a:r>
              <a:rPr lang="en-US" sz="2600" dirty="0" smtClean="0"/>
              <a:t>Personal Practice</a:t>
            </a:r>
          </a:p>
          <a:p>
            <a:pPr lvl="1"/>
            <a:r>
              <a:rPr lang="en-US" sz="2600" dirty="0" smtClean="0"/>
              <a:t>Mindful Teaching</a:t>
            </a:r>
          </a:p>
          <a:p>
            <a:pPr lvl="1"/>
            <a:r>
              <a:rPr lang="en-US" sz="2600" dirty="0" smtClean="0"/>
              <a:t>Teaching Mindfulness</a:t>
            </a:r>
          </a:p>
          <a:p>
            <a:pPr lvl="1"/>
            <a:r>
              <a:rPr lang="en-US" sz="2600" dirty="0" smtClean="0"/>
              <a:t>The Role of the Administrator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9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State of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1983, there were only </a:t>
            </a:r>
            <a:r>
              <a:rPr lang="en-US" sz="3200" b="1" dirty="0" smtClean="0"/>
              <a:t>three</a:t>
            </a:r>
            <a:r>
              <a:rPr lang="en-US" sz="3200" dirty="0" smtClean="0"/>
              <a:t> peer-reviewed scientific studies of meditation.</a:t>
            </a:r>
          </a:p>
          <a:p>
            <a:r>
              <a:rPr lang="en-US" sz="3200" dirty="0" smtClean="0"/>
              <a:t>By 2013, there were more than </a:t>
            </a:r>
            <a:r>
              <a:rPr lang="en-US" sz="3200" b="1" dirty="0" smtClean="0"/>
              <a:t>1300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Studies now coming out at the rate of 40 a month!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42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Mindfulness in Education: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80" y="1882722"/>
            <a:ext cx="7345363" cy="3931920"/>
          </a:xfrm>
        </p:spPr>
        <p:txBody>
          <a:bodyPr/>
          <a:lstStyle/>
          <a:p>
            <a:r>
              <a:rPr lang="en-US" sz="2800" dirty="0" smtClean="0"/>
              <a:t>UCLA study found </a:t>
            </a:r>
            <a:r>
              <a:rPr lang="en-US" sz="2800" b="1" dirty="0" smtClean="0"/>
              <a:t>improved executive function</a:t>
            </a:r>
            <a:r>
              <a:rPr lang="en-US" sz="2800" dirty="0" smtClean="0"/>
              <a:t> in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graders</a:t>
            </a:r>
          </a:p>
          <a:p>
            <a:r>
              <a:rPr lang="en-US" sz="2800" dirty="0" smtClean="0"/>
              <a:t>Mindful Schools study (in collaboration with UC Davis, 2011-2012)</a:t>
            </a:r>
          </a:p>
          <a:p>
            <a:pPr lvl="1"/>
            <a:r>
              <a:rPr lang="en-US" sz="2400" dirty="0" smtClean="0"/>
              <a:t>Study of 829 K-5 students (90% F/RL)</a:t>
            </a:r>
          </a:p>
          <a:p>
            <a:pPr lvl="1"/>
            <a:r>
              <a:rPr lang="en-US" sz="2400" dirty="0" smtClean="0"/>
              <a:t>Statistically significant improvements in </a:t>
            </a:r>
            <a:r>
              <a:rPr lang="en-US" sz="2400" b="1" dirty="0" smtClean="0"/>
              <a:t>attention, self-care and participation, and showing care for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1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Practice</a:t>
            </a:r>
            <a:endParaRPr lang="en-US" b="1" dirty="0"/>
          </a:p>
        </p:txBody>
      </p:sp>
      <p:pic>
        <p:nvPicPr>
          <p:cNvPr id="5" name="Picture 4" descr="Mindfulness in Educat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149" y="1708303"/>
            <a:ext cx="4642059" cy="4642059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2303149" y="1818869"/>
            <a:ext cx="4642059" cy="1238713"/>
          </a:xfrm>
          <a:prstGeom prst="round1Rect">
            <a:avLst>
              <a:gd name="adj" fmla="val 1367"/>
            </a:avLst>
          </a:prstGeom>
          <a:solidFill>
            <a:srgbClr val="CFF0FC">
              <a:alpha val="49000"/>
            </a:srgbClr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2303149" y="3539260"/>
            <a:ext cx="4642059" cy="1238713"/>
          </a:xfrm>
          <a:prstGeom prst="round1Rect">
            <a:avLst>
              <a:gd name="adj" fmla="val 1367"/>
            </a:avLst>
          </a:prstGeom>
          <a:solidFill>
            <a:srgbClr val="CFF0FC">
              <a:alpha val="49000"/>
            </a:srgbClr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1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85" y="1870278"/>
            <a:ext cx="7742449" cy="42945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daily practice can consist of intentional moments for:</a:t>
            </a:r>
          </a:p>
          <a:p>
            <a:pPr lvl="1"/>
            <a:r>
              <a:rPr lang="en-US" dirty="0" smtClean="0"/>
              <a:t>Mindful </a:t>
            </a:r>
            <a:r>
              <a:rPr lang="en-US" b="1" dirty="0" smtClean="0"/>
              <a:t>breathing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Mindful </a:t>
            </a:r>
            <a:r>
              <a:rPr lang="en-US" b="1" dirty="0" smtClean="0"/>
              <a:t>listening</a:t>
            </a:r>
          </a:p>
          <a:p>
            <a:pPr lvl="1"/>
            <a:r>
              <a:rPr lang="en-US" b="1" dirty="0" smtClean="0"/>
              <a:t>Body Scan </a:t>
            </a:r>
            <a:r>
              <a:rPr lang="en-US" dirty="0" smtClean="0"/>
              <a:t>practice</a:t>
            </a:r>
          </a:p>
          <a:p>
            <a:pPr lvl="1"/>
            <a:r>
              <a:rPr lang="en-US" b="1" dirty="0" smtClean="0"/>
              <a:t>Mindful moments </a:t>
            </a:r>
            <a:r>
              <a:rPr lang="en-US" dirty="0" smtClean="0"/>
              <a:t>throughout the day (where is my attention?)</a:t>
            </a:r>
          </a:p>
          <a:p>
            <a:pPr lvl="2"/>
            <a:r>
              <a:rPr lang="en-US" dirty="0" smtClean="0"/>
              <a:t>While washing dishes, driving to work, eating breakfast, etc.</a:t>
            </a:r>
          </a:p>
          <a:p>
            <a:r>
              <a:rPr lang="en-US" dirty="0" smtClean="0"/>
              <a:t>Free audio guide downloads available from the </a:t>
            </a:r>
            <a:r>
              <a:rPr lang="en-US" b="1" dirty="0" smtClean="0"/>
              <a:t>UCSD Center </a:t>
            </a:r>
            <a:r>
              <a:rPr lang="en-US" b="1" dirty="0"/>
              <a:t>for Mindfulness: </a:t>
            </a:r>
            <a:r>
              <a:rPr lang="en-US" dirty="0">
                <a:hlinkClick r:id="rId2"/>
              </a:rPr>
              <a:t>http://health.ucsd.edu/specialties/mindfulness/programs/mbsr/Pages/</a:t>
            </a:r>
            <a:r>
              <a:rPr lang="en-US" dirty="0" smtClean="0">
                <a:hlinkClick r:id="rId2"/>
              </a:rPr>
              <a:t>audio.aspx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5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dfulness in Educat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149" y="1708303"/>
            <a:ext cx="4642059" cy="4642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Mindful Teaching</a:t>
            </a:r>
            <a:endParaRPr lang="en-US" b="1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2303149" y="1834549"/>
            <a:ext cx="4642059" cy="1175993"/>
          </a:xfrm>
          <a:prstGeom prst="round1Rect">
            <a:avLst>
              <a:gd name="adj" fmla="val 1367"/>
            </a:avLst>
          </a:prstGeom>
          <a:solidFill>
            <a:srgbClr val="CFF0FC">
              <a:alpha val="30000"/>
            </a:srgbClr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2303149" y="5221410"/>
            <a:ext cx="4642059" cy="1128952"/>
          </a:xfrm>
          <a:prstGeom prst="round1Rect">
            <a:avLst>
              <a:gd name="adj" fmla="val 1367"/>
            </a:avLst>
          </a:prstGeom>
          <a:solidFill>
            <a:srgbClr val="CFF0FC">
              <a:alpha val="40000"/>
            </a:srgbClr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5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Mindfully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16748"/>
            <a:ext cx="7345363" cy="3931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tx2"/>
                </a:solidFill>
              </a:rPr>
              <a:t>“The foundation for teaching mindfully is always our own mindfulness practice.” </a:t>
            </a:r>
            <a:endParaRPr lang="en-US" sz="4800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400" dirty="0" smtClean="0"/>
              <a:t>Daniel </a:t>
            </a:r>
            <a:r>
              <a:rPr lang="en-US" sz="4400" dirty="0" err="1"/>
              <a:t>Rechtschaffen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2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Mindfulness for Teachers: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880" y="1835683"/>
            <a:ext cx="8208613" cy="4483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2013 study by the Center for Investigating Healthy Minds at the University of Wisconsin-Madison</a:t>
            </a:r>
          </a:p>
          <a:p>
            <a:r>
              <a:rPr lang="en-US" sz="2600" dirty="0" smtClean="0"/>
              <a:t>Randomized, controlled study found that teachers who participated in a modified MBSR program experienced:</a:t>
            </a:r>
          </a:p>
          <a:p>
            <a:pPr lvl="1"/>
            <a:r>
              <a:rPr lang="en-US" sz="2400" b="1" dirty="0" smtClean="0"/>
              <a:t>Reduction in burnout</a:t>
            </a:r>
            <a:r>
              <a:rPr lang="en-US" sz="2400" dirty="0" smtClean="0"/>
              <a:t> and symptoms of psychological distress</a:t>
            </a:r>
          </a:p>
          <a:p>
            <a:pPr lvl="1"/>
            <a:r>
              <a:rPr lang="en-US" sz="2400" dirty="0" smtClean="0"/>
              <a:t>Improvement in </a:t>
            </a:r>
            <a:r>
              <a:rPr lang="en-US" sz="2400" b="1" dirty="0" smtClean="0"/>
              <a:t>classroom organization </a:t>
            </a:r>
            <a:r>
              <a:rPr lang="en-US" sz="2400" dirty="0" smtClean="0"/>
              <a:t>and </a:t>
            </a:r>
            <a:r>
              <a:rPr lang="en-US" sz="2400" b="1" dirty="0" smtClean="0"/>
              <a:t>increased effective teaching behaviors</a:t>
            </a:r>
          </a:p>
          <a:p>
            <a:pPr lvl="1"/>
            <a:r>
              <a:rPr lang="en-US" sz="2400" dirty="0" smtClean="0"/>
              <a:t>Increased </a:t>
            </a:r>
            <a:r>
              <a:rPr lang="en-US" sz="2400" b="1" dirty="0" smtClean="0"/>
              <a:t>self-compassion</a:t>
            </a:r>
          </a:p>
          <a:p>
            <a:pPr lvl="1"/>
            <a:r>
              <a:rPr lang="en-US" sz="2400" dirty="0" smtClean="0"/>
              <a:t>Reduction in </a:t>
            </a:r>
            <a:r>
              <a:rPr lang="en-US" sz="2400" dirty="0" err="1" smtClean="0"/>
              <a:t>attentional</a:t>
            </a:r>
            <a:r>
              <a:rPr lang="en-US" sz="2400" dirty="0" smtClean="0"/>
              <a:t> biases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005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4" y="109760"/>
            <a:ext cx="8750364" cy="6021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3627" y="6021083"/>
            <a:ext cx="771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Ellen </a:t>
            </a:r>
            <a:r>
              <a:rPr lang="en-US" dirty="0" err="1" smtClean="0"/>
              <a:t>Moir</a:t>
            </a:r>
            <a:r>
              <a:rPr lang="en-US" dirty="0" smtClean="0"/>
              <a:t>, Director of the Santa Cruz Consortium New Teacher Project and Director of Student Teaching at UC Santa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4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Qualities of a Mindful Teacher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803188" cy="3931920"/>
          </a:xfrm>
        </p:spPr>
        <p:txBody>
          <a:bodyPr>
            <a:normAutofit/>
          </a:bodyPr>
          <a:lstStyle/>
          <a:p>
            <a:r>
              <a:rPr lang="en-US" sz="2800" b="1" dirty="0"/>
              <a:t>Compassion</a:t>
            </a:r>
          </a:p>
          <a:p>
            <a:r>
              <a:rPr lang="en-US" sz="2800" b="1" dirty="0" smtClean="0"/>
              <a:t>Understanding</a:t>
            </a:r>
            <a:endParaRPr lang="en-US" sz="2800" b="1" dirty="0"/>
          </a:p>
          <a:p>
            <a:r>
              <a:rPr lang="en-US" sz="2800" b="1" dirty="0" smtClean="0"/>
              <a:t>Boundaries</a:t>
            </a:r>
          </a:p>
          <a:p>
            <a:r>
              <a:rPr lang="en-US" sz="2800" b="1" dirty="0" smtClean="0"/>
              <a:t>Attention</a:t>
            </a:r>
          </a:p>
          <a:p>
            <a:r>
              <a:rPr lang="en-US" sz="2800" b="1" dirty="0" smtClean="0"/>
              <a:t>Intention</a:t>
            </a:r>
          </a:p>
          <a:p>
            <a:r>
              <a:rPr lang="en-US" sz="2800" b="1" dirty="0" smtClean="0"/>
              <a:t>Authenticity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80" y="2015896"/>
            <a:ext cx="2516959" cy="37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Mindful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76802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Mindful teaching involves several components</a:t>
            </a:r>
            <a:r>
              <a:rPr lang="en-US" sz="2800" dirty="0"/>
              <a:t>:</a:t>
            </a:r>
          </a:p>
          <a:p>
            <a:pPr lvl="1"/>
            <a:r>
              <a:rPr lang="en-US" sz="2600" b="1" dirty="0"/>
              <a:t>Personal practice</a:t>
            </a:r>
          </a:p>
          <a:p>
            <a:pPr lvl="1"/>
            <a:r>
              <a:rPr lang="en-US" sz="2600" b="1" dirty="0"/>
              <a:t>Embodied teaching </a:t>
            </a:r>
            <a:r>
              <a:rPr lang="en-US" sz="2600" dirty="0"/>
              <a:t>– an attuned presence</a:t>
            </a:r>
          </a:p>
          <a:p>
            <a:pPr lvl="2"/>
            <a:r>
              <a:rPr lang="en-US" sz="2600" dirty="0"/>
              <a:t>Awareness and responsiveness</a:t>
            </a:r>
          </a:p>
          <a:p>
            <a:pPr lvl="1"/>
            <a:r>
              <a:rPr lang="en-US" sz="2600" b="1" dirty="0"/>
              <a:t>Relational mindfulness</a:t>
            </a:r>
          </a:p>
          <a:p>
            <a:pPr marL="0" indent="0">
              <a:buNone/>
            </a:pPr>
            <a:r>
              <a:rPr lang="en-US" sz="2800" dirty="0"/>
              <a:t>It draws from </a:t>
            </a:r>
            <a:r>
              <a:rPr lang="en-US" sz="2800" b="1" dirty="0"/>
              <a:t>neuroscience, biology, positive psychology, and </a:t>
            </a:r>
            <a:r>
              <a:rPr lang="en-US" sz="2800" b="1" dirty="0" smtClean="0"/>
              <a:t>mindfulness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901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261"/>
            <a:ext cx="7345362" cy="1339850"/>
          </a:xfrm>
        </p:spPr>
        <p:txBody>
          <a:bodyPr/>
          <a:lstStyle/>
          <a:p>
            <a:r>
              <a:rPr lang="en-US" b="1" dirty="0" smtClean="0"/>
              <a:t>What is Mindfulness?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42" y="1348472"/>
            <a:ext cx="4147700" cy="55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Mindful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condition of </a:t>
            </a:r>
            <a:r>
              <a:rPr lang="en-US" sz="2800" dirty="0" smtClean="0"/>
              <a:t>a teacher’s nervous </a:t>
            </a:r>
            <a:r>
              <a:rPr lang="en-US" sz="2800" dirty="0"/>
              <a:t>system when </a:t>
            </a:r>
            <a:r>
              <a:rPr lang="en-US" sz="2800" dirty="0" smtClean="0"/>
              <a:t>in </a:t>
            </a:r>
            <a:r>
              <a:rPr lang="en-US" sz="2800" dirty="0"/>
              <a:t>the classroom?</a:t>
            </a:r>
          </a:p>
          <a:p>
            <a:r>
              <a:rPr lang="en-US" sz="2800" dirty="0"/>
              <a:t>Are </a:t>
            </a:r>
            <a:r>
              <a:rPr lang="en-US" sz="2800" dirty="0" smtClean="0"/>
              <a:t>they </a:t>
            </a:r>
            <a:r>
              <a:rPr lang="en-US" sz="2800" b="1" dirty="0" smtClean="0"/>
              <a:t>present</a:t>
            </a:r>
            <a:r>
              <a:rPr lang="en-US" sz="2800" b="1" dirty="0"/>
              <a:t>, attuned, and empathic</a:t>
            </a:r>
            <a:r>
              <a:rPr lang="en-US" sz="2800" dirty="0"/>
              <a:t>?</a:t>
            </a:r>
          </a:p>
          <a:p>
            <a:r>
              <a:rPr lang="en-US" sz="2800" dirty="0"/>
              <a:t>Or are </a:t>
            </a:r>
            <a:r>
              <a:rPr lang="en-US" sz="2800" dirty="0" smtClean="0"/>
              <a:t>they burnt </a:t>
            </a:r>
            <a:r>
              <a:rPr lang="en-US" sz="2800" dirty="0"/>
              <a:t>out, fatigued, anxious, or in some kind of stress response?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1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93594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Mindfulness and Teaching: Embodied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16729"/>
            <a:ext cx="8359776" cy="48609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Voice</a:t>
            </a:r>
            <a:r>
              <a:rPr lang="en-US" sz="2800" dirty="0" smtClean="0"/>
              <a:t> quality (prosody) </a:t>
            </a:r>
          </a:p>
          <a:p>
            <a:r>
              <a:rPr lang="en-US" sz="2800" b="1" dirty="0" smtClean="0"/>
              <a:t>Posture</a:t>
            </a:r>
          </a:p>
          <a:p>
            <a:r>
              <a:rPr lang="en-US" sz="2800" b="1" dirty="0" smtClean="0"/>
              <a:t>Facial </a:t>
            </a:r>
            <a:r>
              <a:rPr lang="en-US" sz="2800" b="1" dirty="0"/>
              <a:t>Expression </a:t>
            </a:r>
            <a:r>
              <a:rPr lang="en-US" sz="2800" dirty="0"/>
              <a:t>– congruence </a:t>
            </a:r>
          </a:p>
          <a:p>
            <a:r>
              <a:rPr lang="en-US" sz="2800" b="1" dirty="0"/>
              <a:t>Cycles of activation and </a:t>
            </a:r>
            <a:r>
              <a:rPr lang="en-US" sz="2800" b="1" dirty="0" smtClean="0"/>
              <a:t>deactivation</a:t>
            </a:r>
          </a:p>
          <a:p>
            <a:r>
              <a:rPr lang="en-US" sz="2800" b="1" dirty="0" smtClean="0"/>
              <a:t>Energy</a:t>
            </a:r>
            <a:endParaRPr lang="en-US" sz="2800" dirty="0" smtClean="0"/>
          </a:p>
          <a:p>
            <a:r>
              <a:rPr lang="en-US" sz="2800" b="1" dirty="0" smtClean="0"/>
              <a:t>Presence </a:t>
            </a:r>
            <a:r>
              <a:rPr lang="en-US" sz="2800" b="1" dirty="0"/>
              <a:t>and authenticity </a:t>
            </a:r>
            <a:r>
              <a:rPr lang="en-US" sz="2800" dirty="0"/>
              <a:t>– </a:t>
            </a:r>
            <a:r>
              <a:rPr lang="en-US" sz="2800" dirty="0" smtClean="0"/>
              <a:t>Relationships</a:t>
            </a:r>
            <a:endParaRPr lang="en-US" sz="2800" dirty="0"/>
          </a:p>
          <a:p>
            <a:r>
              <a:rPr lang="en-US" sz="2800" b="1" dirty="0"/>
              <a:t>Equanimity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25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Mindfulness</a:t>
            </a:r>
            <a:endParaRPr lang="en-US" b="1" dirty="0"/>
          </a:p>
        </p:txBody>
      </p:sp>
      <p:pic>
        <p:nvPicPr>
          <p:cNvPr id="5" name="Picture 4" descr="Mindfulness in Educat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149" y="1708303"/>
            <a:ext cx="4642059" cy="4642059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2303149" y="3496619"/>
            <a:ext cx="4642059" cy="1175993"/>
          </a:xfrm>
          <a:prstGeom prst="round1Rect">
            <a:avLst>
              <a:gd name="adj" fmla="val 1367"/>
            </a:avLst>
          </a:prstGeom>
          <a:solidFill>
            <a:srgbClr val="CFF0FC">
              <a:alpha val="30000"/>
            </a:srgbClr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2303149" y="5174369"/>
            <a:ext cx="4642059" cy="1175993"/>
          </a:xfrm>
          <a:prstGeom prst="round1Rect">
            <a:avLst>
              <a:gd name="adj" fmla="val 1367"/>
            </a:avLst>
          </a:prstGeom>
          <a:solidFill>
            <a:srgbClr val="CFF0FC">
              <a:alpha val="30000"/>
            </a:srgbClr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Mindfulness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08" y="1916746"/>
            <a:ext cx="8005753" cy="4418481"/>
          </a:xfrm>
        </p:spPr>
        <p:txBody>
          <a:bodyPr>
            <a:normAutofit/>
          </a:bodyPr>
          <a:lstStyle/>
          <a:p>
            <a:r>
              <a:rPr lang="en-US" b="1" dirty="0" smtClean="0"/>
              <a:t>Various models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Outside organizations/providers </a:t>
            </a:r>
            <a:r>
              <a:rPr lang="en-US" dirty="0" smtClean="0"/>
              <a:t>can teach lessons to K-12 classes (generally 16 lessons taught over 8 or 16 weeks)</a:t>
            </a:r>
          </a:p>
          <a:p>
            <a:pPr lvl="2"/>
            <a:r>
              <a:rPr lang="en-US" dirty="0" smtClean="0"/>
              <a:t>Ex: M2 Foundation (St. Paul)</a:t>
            </a:r>
          </a:p>
          <a:p>
            <a:pPr lvl="1"/>
            <a:r>
              <a:rPr lang="en-US" b="1" dirty="0" smtClean="0"/>
              <a:t>Individual teachers implement curriculum </a:t>
            </a:r>
            <a:r>
              <a:rPr lang="en-US" dirty="0" smtClean="0"/>
              <a:t>in their classrooms, after receiving training</a:t>
            </a:r>
          </a:p>
          <a:p>
            <a:pPr lvl="2"/>
            <a:r>
              <a:rPr lang="en-US" dirty="0" smtClean="0"/>
              <a:t>Ex: Mindful Schools, .b, </a:t>
            </a:r>
            <a:r>
              <a:rPr lang="en-US" dirty="0" err="1" smtClean="0"/>
              <a:t>MindUp</a:t>
            </a:r>
            <a:endParaRPr lang="en-US" dirty="0" smtClean="0"/>
          </a:p>
          <a:p>
            <a:pPr lvl="1"/>
            <a:r>
              <a:rPr lang="en-US" b="1" dirty="0" smtClean="0"/>
              <a:t>Integrate mindfulness into school routines and transitions</a:t>
            </a:r>
          </a:p>
          <a:p>
            <a:pPr lvl="2"/>
            <a:r>
              <a:rPr lang="en-US" dirty="0" smtClean="0"/>
              <a:t>Requires teachers and staff with mindfulness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6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02" y="244158"/>
            <a:ext cx="8456693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Teaching Mindfulness: </a:t>
            </a:r>
            <a:br>
              <a:rPr lang="en-US" b="1" dirty="0" smtClean="0"/>
            </a:br>
            <a:r>
              <a:rPr lang="en-US" b="1" dirty="0" smtClean="0"/>
              <a:t>The Two Most Important Things!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65" y="1956776"/>
            <a:ext cx="7685200" cy="3931920"/>
          </a:xfrm>
        </p:spPr>
        <p:txBody>
          <a:bodyPr/>
          <a:lstStyle/>
          <a:p>
            <a:r>
              <a:rPr lang="en-US" dirty="0"/>
              <a:t>Teaching mindfulness is </a:t>
            </a:r>
            <a:r>
              <a:rPr lang="en-US" dirty="0" smtClean="0"/>
              <a:t>always grounded </a:t>
            </a:r>
            <a:r>
              <a:rPr lang="en-US" dirty="0"/>
              <a:t>in </a:t>
            </a:r>
            <a:r>
              <a:rPr lang="en-US" b="1" dirty="0" smtClean="0"/>
              <a:t>personal </a:t>
            </a:r>
            <a:r>
              <a:rPr lang="en-US" b="1" dirty="0"/>
              <a:t>practice </a:t>
            </a:r>
            <a:r>
              <a:rPr lang="en-US" dirty="0"/>
              <a:t>(authenticity)</a:t>
            </a:r>
          </a:p>
          <a:p>
            <a:r>
              <a:rPr lang="en-US" dirty="0" smtClean="0"/>
              <a:t>The mindfulness instructor makes the lessons their own (</a:t>
            </a:r>
            <a:r>
              <a:rPr lang="en-US" dirty="0"/>
              <a:t>this will come out of the first one!)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Mindfulness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60950"/>
            <a:ext cx="8054683" cy="47340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Mindfulness is an </a:t>
            </a:r>
            <a:r>
              <a:rPr lang="en-US" sz="2800" b="1" dirty="0" smtClean="0"/>
              <a:t>invitation</a:t>
            </a:r>
            <a:r>
              <a:rPr lang="en-US" sz="2800" dirty="0" smtClean="0"/>
              <a:t>. Allow students to opt out.</a:t>
            </a:r>
          </a:p>
          <a:p>
            <a:r>
              <a:rPr lang="en-US" sz="2800" dirty="0" smtClean="0"/>
              <a:t>Mindfulness is not classroom management, and should not be used as a punishment.</a:t>
            </a:r>
          </a:p>
          <a:p>
            <a:pPr lvl="1"/>
            <a:r>
              <a:rPr lang="en-US" sz="2600" dirty="0" smtClean="0"/>
              <a:t>It’s not about </a:t>
            </a:r>
            <a:r>
              <a:rPr lang="en-US" sz="2600" i="1" dirty="0" smtClean="0"/>
              <a:t>making the classroom calm and quiet, </a:t>
            </a:r>
            <a:r>
              <a:rPr lang="en-US" sz="2600" dirty="0" smtClean="0"/>
              <a:t>though that may happen…</a:t>
            </a:r>
          </a:p>
          <a:p>
            <a:r>
              <a:rPr lang="en-US" sz="2800" dirty="0" smtClean="0"/>
              <a:t>Teachers should be aware of practices that may be difficult for students with a history of </a:t>
            </a:r>
            <a:r>
              <a:rPr lang="en-US" sz="2800" b="1" dirty="0" smtClean="0"/>
              <a:t>trauma, </a:t>
            </a:r>
            <a:r>
              <a:rPr lang="en-US" sz="2800" dirty="0" smtClean="0"/>
              <a:t>and know of available resources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625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74" y="378739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Teaching Mindfulness:</a:t>
            </a:r>
            <a:br>
              <a:rPr lang="en-US" b="1" dirty="0" smtClean="0"/>
            </a:br>
            <a:r>
              <a:rPr lang="en-US" b="1" dirty="0" smtClean="0"/>
              <a:t>Share the purpose with kids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27357"/>
            <a:ext cx="7749213" cy="46544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Mindfulness is teaching a </a:t>
            </a:r>
            <a:r>
              <a:rPr lang="en-US" b="1" dirty="0" smtClean="0"/>
              <a:t>set of life skills </a:t>
            </a:r>
            <a:r>
              <a:rPr lang="en-US" dirty="0" smtClean="0"/>
              <a:t>– an </a:t>
            </a:r>
            <a:r>
              <a:rPr lang="en-US" i="1" dirty="0" smtClean="0"/>
              <a:t>“owner’s manual for the brain”</a:t>
            </a:r>
          </a:p>
          <a:p>
            <a:pPr lvl="1"/>
            <a:r>
              <a:rPr lang="en-US" sz="2400" dirty="0" smtClean="0"/>
              <a:t>A set of </a:t>
            </a:r>
            <a:r>
              <a:rPr lang="en-US" sz="2400" b="1" dirty="0" smtClean="0"/>
              <a:t>experiments</a:t>
            </a:r>
            <a:r>
              <a:rPr lang="en-US" sz="2400" dirty="0" smtClean="0"/>
              <a:t>; a maintenance manual</a:t>
            </a:r>
          </a:p>
          <a:p>
            <a:pPr lvl="1"/>
            <a:r>
              <a:rPr lang="en-US" sz="2400" dirty="0" smtClean="0"/>
              <a:t>How mindfulness can help them (</a:t>
            </a:r>
            <a:r>
              <a:rPr lang="en-US" sz="2400" b="1" dirty="0" smtClean="0"/>
              <a:t>attention, self-regulation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We’re checking in with our internal and external experience – becoming </a:t>
            </a:r>
            <a:r>
              <a:rPr lang="en-US" b="1" dirty="0" smtClean="0"/>
              <a:t>aware</a:t>
            </a:r>
            <a:r>
              <a:rPr lang="en-US" dirty="0" smtClean="0"/>
              <a:t> of the activity of the mind, and how we </a:t>
            </a:r>
            <a:r>
              <a:rPr lang="en-US" b="1" dirty="0" smtClean="0"/>
              <a:t>interact</a:t>
            </a:r>
            <a:r>
              <a:rPr lang="en-US" dirty="0" smtClean="0"/>
              <a:t> with the environment.</a:t>
            </a:r>
          </a:p>
          <a:p>
            <a:r>
              <a:rPr lang="en-US" dirty="0" smtClean="0"/>
              <a:t>We’re learning how to meet our everyday experiences.</a:t>
            </a:r>
          </a:p>
          <a:p>
            <a:r>
              <a:rPr lang="en-US" dirty="0" smtClean="0"/>
              <a:t>We’re learning how to “be with” an experience, </a:t>
            </a:r>
            <a:r>
              <a:rPr lang="en-US" b="1" dirty="0" smtClean="0"/>
              <a:t>how to respond instead of reacting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760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Mindfulness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2893"/>
            <a:ext cx="8183302" cy="490006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Direct instruction </a:t>
            </a:r>
            <a:r>
              <a:rPr lang="en-US" sz="2800" dirty="0" smtClean="0"/>
              <a:t>of lessons (15+ minute modules), plus mindful moments integrated through the day or week</a:t>
            </a:r>
          </a:p>
          <a:p>
            <a:r>
              <a:rPr lang="en-US" sz="2800" dirty="0" smtClean="0"/>
              <a:t>Where does mindfulness fit as a foundational support of what we already do? (SEL programs, anti-bullying programs, conflict-resolution skills, etc.)</a:t>
            </a:r>
          </a:p>
          <a:p>
            <a:r>
              <a:rPr lang="en-US" sz="2800" dirty="0" smtClean="0"/>
              <a:t>Classroom </a:t>
            </a:r>
            <a:r>
              <a:rPr lang="en-US" sz="2800" b="1" dirty="0" smtClean="0"/>
              <a:t>routines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Moment of mindfulness (start, middle, end of period)</a:t>
            </a:r>
          </a:p>
          <a:p>
            <a:pPr lvl="1"/>
            <a:r>
              <a:rPr lang="en-US" sz="2600" dirty="0" smtClean="0"/>
              <a:t>“Notice how you’re feeling right now.”</a:t>
            </a:r>
          </a:p>
          <a:p>
            <a:pPr lvl="1"/>
            <a:r>
              <a:rPr lang="en-US" sz="2600" dirty="0" smtClean="0"/>
              <a:t>“Where is your attention right now?”</a:t>
            </a:r>
          </a:p>
          <a:p>
            <a:pPr lvl="1"/>
            <a:r>
              <a:rPr lang="en-US" sz="2600" dirty="0" smtClean="0"/>
              <a:t>Movement exercises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1186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What’s the Administrator’s Role?</a:t>
            </a:r>
            <a:endParaRPr lang="en-US" b="1" dirty="0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462665" y="1703851"/>
            <a:ext cx="4476165" cy="4507460"/>
          </a:xfrm>
          <a:prstGeom prst="actionButtonHelp">
            <a:avLst/>
          </a:prstGeom>
          <a:solidFill>
            <a:srgbClr val="CFF0FC"/>
          </a:solidFill>
          <a:ln>
            <a:solidFill>
              <a:srgbClr val="CFF0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Learn More…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2" y="1895476"/>
            <a:ext cx="8158163" cy="4351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Mindful Schools: </a:t>
            </a:r>
            <a:r>
              <a:rPr lang="en-US" dirty="0" smtClean="0">
                <a:hlinkClick r:id="rId2"/>
              </a:rPr>
              <a:t>http://mindfulschools.org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Greater Good Science Center at UC</a:t>
            </a:r>
            <a:r>
              <a:rPr lang="en-US" dirty="0"/>
              <a:t>-Berkeley: 	</a:t>
            </a:r>
            <a:r>
              <a:rPr lang="en-US" dirty="0" smtClean="0"/>
              <a:t>		http</a:t>
            </a:r>
            <a:r>
              <a:rPr lang="en-US" dirty="0"/>
              <a:t>://</a:t>
            </a:r>
            <a:r>
              <a:rPr lang="en-US" dirty="0" err="1"/>
              <a:t>greatergood.berkeley.edu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i="1" dirty="0" smtClean="0"/>
              <a:t>Guardian</a:t>
            </a:r>
            <a:r>
              <a:rPr lang="en-US" dirty="0" smtClean="0"/>
              <a:t> Teacher Network Resources: </a:t>
            </a:r>
            <a:r>
              <a:rPr lang="en-US" dirty="0">
                <a:hlinkClick r:id="rId3"/>
              </a:rPr>
              <a:t>http://www.theguardian.com/teacher-network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://mindfulnessinschools.org/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Center for Mindfulness at the University of Massachusetts: </a:t>
            </a:r>
            <a:r>
              <a:rPr lang="en-US" dirty="0">
                <a:hlinkClick r:id="rId5"/>
              </a:rPr>
              <a:t>http://www.umassmed.edu/cfm/index.aspx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Mindful</a:t>
            </a:r>
            <a:r>
              <a:rPr lang="en-US" dirty="0"/>
              <a:t> </a:t>
            </a:r>
            <a:r>
              <a:rPr lang="en-US" dirty="0" smtClean="0"/>
              <a:t>Magazine: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mindful.org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Mindsight</a:t>
            </a:r>
            <a:r>
              <a:rPr lang="en-US" dirty="0"/>
              <a:t> Institute (UCLA):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www.drdansiegel.com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0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Mindfulness?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Mindfulness is </a:t>
            </a:r>
            <a:r>
              <a:rPr lang="en-US" sz="2800" b="1" dirty="0"/>
              <a:t>paying attention</a:t>
            </a:r>
            <a:r>
              <a:rPr lang="en-US" sz="2800" dirty="0"/>
              <a:t>…</a:t>
            </a:r>
          </a:p>
          <a:p>
            <a:pPr lvl="1"/>
            <a:r>
              <a:rPr lang="en-US" sz="2600" dirty="0"/>
              <a:t>On purpose,</a:t>
            </a:r>
          </a:p>
          <a:p>
            <a:pPr lvl="1"/>
            <a:r>
              <a:rPr lang="en-US" sz="2600" dirty="0"/>
              <a:t>And without </a:t>
            </a:r>
            <a:r>
              <a:rPr lang="en-US" sz="2600" dirty="0" smtClean="0"/>
              <a:t>judgment</a:t>
            </a:r>
          </a:p>
          <a:p>
            <a:pPr marL="0" indent="0">
              <a:buNone/>
            </a:pPr>
            <a:r>
              <a:rPr lang="en-US" sz="2800" dirty="0" smtClean="0"/>
              <a:t>We can be mindful of our </a:t>
            </a:r>
            <a:r>
              <a:rPr lang="en-US" sz="2800" b="1" dirty="0" smtClean="0"/>
              <a:t>senses</a:t>
            </a:r>
            <a:r>
              <a:rPr lang="en-US" sz="2800" dirty="0" smtClean="0"/>
              <a:t>, and of our inner world of </a:t>
            </a:r>
            <a:r>
              <a:rPr lang="en-US" sz="2800" b="1" dirty="0" smtClean="0"/>
              <a:t>thoughts</a:t>
            </a:r>
            <a:r>
              <a:rPr lang="en-US" sz="2800" dirty="0" smtClean="0"/>
              <a:t> and </a:t>
            </a:r>
            <a:r>
              <a:rPr lang="en-US" sz="2800" b="1" dirty="0" smtClean="0"/>
              <a:t>emotions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It helps us to </a:t>
            </a:r>
            <a:r>
              <a:rPr lang="en-US" sz="2800" b="1" dirty="0"/>
              <a:t>respond</a:t>
            </a:r>
            <a:r>
              <a:rPr lang="en-US" sz="2800" dirty="0"/>
              <a:t>, not </a:t>
            </a:r>
            <a:r>
              <a:rPr lang="en-US" sz="2800" b="1" dirty="0"/>
              <a:t>react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It is </a:t>
            </a:r>
            <a:r>
              <a:rPr lang="en-US" sz="2800" b="1" dirty="0"/>
              <a:t>simple</a:t>
            </a:r>
            <a:r>
              <a:rPr lang="en-US" sz="2800" dirty="0"/>
              <a:t>. But it is not often </a:t>
            </a:r>
            <a:r>
              <a:rPr lang="en-US" sz="2800" b="1" dirty="0"/>
              <a:t>easy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0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Learn More…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15" y="1881589"/>
            <a:ext cx="7345363" cy="4340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Full Catastrophe Living </a:t>
            </a:r>
            <a:r>
              <a:rPr lang="en-US" dirty="0" smtClean="0"/>
              <a:t>by Jon </a:t>
            </a:r>
            <a:r>
              <a:rPr lang="en-US" dirty="0" err="1" smtClean="0"/>
              <a:t>Kabat-Zinn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Search Inside Yourself </a:t>
            </a:r>
            <a:r>
              <a:rPr lang="en-US" dirty="0" smtClean="0"/>
              <a:t>by </a:t>
            </a:r>
            <a:r>
              <a:rPr lang="en-US" dirty="0" err="1" smtClean="0"/>
              <a:t>Chade</a:t>
            </a:r>
            <a:r>
              <a:rPr lang="en-US" dirty="0" err="1"/>
              <a:t>-</a:t>
            </a:r>
            <a:r>
              <a:rPr lang="en-US" dirty="0" err="1" smtClean="0"/>
              <a:t>Meng</a:t>
            </a:r>
            <a:r>
              <a:rPr lang="en-US" dirty="0"/>
              <a:t> </a:t>
            </a:r>
            <a:r>
              <a:rPr lang="en-US" dirty="0" smtClean="0"/>
              <a:t>Tan</a:t>
            </a:r>
          </a:p>
          <a:p>
            <a:pPr marL="0" indent="0">
              <a:buNone/>
            </a:pPr>
            <a:r>
              <a:rPr lang="en-US" i="1" dirty="0" smtClean="0"/>
              <a:t>Finding the Space to Lead </a:t>
            </a:r>
            <a:r>
              <a:rPr lang="en-US" dirty="0" smtClean="0"/>
              <a:t>by Janice </a:t>
            </a:r>
            <a:r>
              <a:rPr lang="en-US" dirty="0" err="1" smtClean="0"/>
              <a:t>Marturano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Mayo Clinic Guide to Stress-Free Living</a:t>
            </a:r>
          </a:p>
          <a:p>
            <a:pPr marL="0" indent="0">
              <a:buNone/>
            </a:pPr>
            <a:r>
              <a:rPr lang="en-US" i="1" dirty="0" smtClean="0"/>
              <a:t>10% Happier </a:t>
            </a:r>
            <a:r>
              <a:rPr lang="en-US" dirty="0" smtClean="0"/>
              <a:t>by Dan Harris</a:t>
            </a:r>
          </a:p>
          <a:p>
            <a:pPr marL="0" indent="0">
              <a:buNone/>
            </a:pPr>
            <a:r>
              <a:rPr lang="en-US" i="1" dirty="0" smtClean="0"/>
              <a:t>A Mindful Nation </a:t>
            </a:r>
            <a:r>
              <a:rPr lang="en-US" dirty="0" smtClean="0"/>
              <a:t>by Congressman Tim Ryan</a:t>
            </a:r>
          </a:p>
          <a:p>
            <a:pPr marL="0" indent="0">
              <a:buNone/>
            </a:pPr>
            <a:r>
              <a:rPr lang="en-US" i="1" dirty="0" smtClean="0"/>
              <a:t>Mindfulness</a:t>
            </a:r>
            <a:r>
              <a:rPr lang="en-US" i="1" dirty="0"/>
              <a:t>: An Eight-Week Plan for Finding Peace in a Frantic </a:t>
            </a:r>
            <a:r>
              <a:rPr lang="en-US" i="1" dirty="0" smtClean="0"/>
              <a:t>World </a:t>
            </a:r>
            <a:r>
              <a:rPr lang="en-US" dirty="0" smtClean="0"/>
              <a:t>by Mark Penman and Danny Williams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244158"/>
            <a:ext cx="1629344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49" y="4233545"/>
            <a:ext cx="1395495" cy="211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631" y="2568258"/>
            <a:ext cx="1367435" cy="20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7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3883025"/>
            <a:ext cx="1901513" cy="2530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Learn More…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958976"/>
            <a:ext cx="5608638" cy="393192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Mindful Teaching and Teaching Mindfulness </a:t>
            </a:r>
            <a:r>
              <a:rPr lang="en-US" dirty="0"/>
              <a:t>by Deborah </a:t>
            </a:r>
            <a:r>
              <a:rPr lang="en-US" dirty="0" err="1" smtClean="0"/>
              <a:t>Schoeberlein</a:t>
            </a:r>
            <a:r>
              <a:rPr lang="en-US" dirty="0" smtClean="0"/>
              <a:t> David </a:t>
            </a:r>
            <a:r>
              <a:rPr lang="en-US" dirty="0"/>
              <a:t>and </a:t>
            </a:r>
            <a:r>
              <a:rPr lang="en-US" dirty="0" err="1"/>
              <a:t>Suki</a:t>
            </a:r>
            <a:r>
              <a:rPr lang="en-US" dirty="0"/>
              <a:t> </a:t>
            </a:r>
            <a:r>
              <a:rPr lang="en-US" dirty="0" err="1" smtClean="0"/>
              <a:t>Sheth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Way of Mindful Education </a:t>
            </a:r>
            <a:r>
              <a:rPr lang="en-US" dirty="0" smtClean="0"/>
              <a:t>by Daniel </a:t>
            </a:r>
            <a:r>
              <a:rPr lang="en-US" dirty="0" err="1" smtClean="0"/>
              <a:t>Rechtschaffen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Mindful Brain </a:t>
            </a:r>
            <a:r>
              <a:rPr lang="en-US" dirty="0" smtClean="0"/>
              <a:t>by Dan Siegel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5" y="1254124"/>
            <a:ext cx="219815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7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Craig Paul: </a:t>
            </a:r>
            <a:r>
              <a:rPr lang="en-US" dirty="0" smtClean="0">
                <a:hlinkClick r:id="rId2"/>
              </a:rPr>
              <a:t>cpaulctt@gmail.com</a:t>
            </a:r>
            <a:endParaRPr lang="en-US" dirty="0" smtClean="0"/>
          </a:p>
          <a:p>
            <a:pPr marL="350838" lvl="1" indent="0">
              <a:buNone/>
            </a:pPr>
            <a:r>
              <a:rPr lang="en-US" dirty="0" smtClean="0"/>
              <a:t>763.464.9500</a:t>
            </a:r>
            <a:endParaRPr lang="en-US" b="1" dirty="0" smtClean="0"/>
          </a:p>
          <a:p>
            <a:r>
              <a:rPr lang="en-US" b="1" dirty="0" smtClean="0"/>
              <a:t>Sarah </a:t>
            </a:r>
            <a:r>
              <a:rPr lang="en-US" b="1" dirty="0" err="1" smtClean="0"/>
              <a:t>Rudell</a:t>
            </a:r>
            <a:r>
              <a:rPr lang="en-US" b="1" dirty="0" smtClean="0"/>
              <a:t> Beach: </a:t>
            </a:r>
            <a:r>
              <a:rPr lang="en-US" dirty="0" smtClean="0">
                <a:hlinkClick r:id="rId3"/>
              </a:rPr>
              <a:t>sarah.rudell.beach@wayzata.k12.mn.us</a:t>
            </a:r>
            <a:endParaRPr lang="en-US" dirty="0" smtClean="0"/>
          </a:p>
          <a:p>
            <a:pPr marL="350838" lvl="1" indent="0">
              <a:buNone/>
            </a:pPr>
            <a:r>
              <a:rPr lang="en-US" dirty="0" smtClean="0"/>
              <a:t>952.484.1211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6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080" y="184150"/>
            <a:ext cx="7345362" cy="1339850"/>
          </a:xfrm>
        </p:spPr>
        <p:txBody>
          <a:bodyPr/>
          <a:lstStyle/>
          <a:p>
            <a:r>
              <a:rPr lang="en-US" b="1" i="1" dirty="0" smtClean="0"/>
              <a:t>Have you ever…?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00" y="1792830"/>
            <a:ext cx="8176126" cy="4526907"/>
          </a:xfrm>
        </p:spPr>
        <p:txBody>
          <a:bodyPr>
            <a:normAutofit/>
          </a:bodyPr>
          <a:lstStyle/>
          <a:p>
            <a:r>
              <a:rPr lang="en-US" dirty="0" smtClean="0"/>
              <a:t>said something you later regretted?</a:t>
            </a:r>
          </a:p>
          <a:p>
            <a:r>
              <a:rPr lang="en-US" dirty="0" smtClean="0"/>
              <a:t>been so nervous for a presentation or an event that you couldn’t sleep the night before?</a:t>
            </a:r>
          </a:p>
          <a:p>
            <a:r>
              <a:rPr lang="en-US" dirty="0" smtClean="0"/>
              <a:t>walked into a room to get something, and then forgot what you were looking for?</a:t>
            </a:r>
          </a:p>
          <a:p>
            <a:r>
              <a:rPr lang="en-US" dirty="0" smtClean="0"/>
              <a:t>been really sad or upset but you didn’t know exactly why?</a:t>
            </a:r>
          </a:p>
          <a:p>
            <a:r>
              <a:rPr lang="en-US" dirty="0" smtClean="0"/>
              <a:t>been so engrossed in a novel or a sewing project or a golf game or some other hobby that everything else fell away and that activity commanded your full focus and attention?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68" y="339046"/>
            <a:ext cx="1732628" cy="17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8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Mindfulness?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accent1"/>
                </a:solidFill>
              </a:rPr>
              <a:t>“Between stimulus and response there is a space. In that space is our power to choose our response. In our response lies our growth and our freedom.</a:t>
            </a:r>
            <a:r>
              <a:rPr lang="en-US" sz="4400" i="1" dirty="0" smtClean="0">
                <a:solidFill>
                  <a:schemeClr val="accent1"/>
                </a:solidFill>
              </a:rPr>
              <a:t>”	</a:t>
            </a:r>
          </a:p>
          <a:p>
            <a:pPr marL="0" indent="0" algn="ctr">
              <a:buNone/>
            </a:pPr>
            <a:r>
              <a:rPr lang="en-US" sz="3600" dirty="0" smtClean="0"/>
              <a:t>Victor </a:t>
            </a:r>
            <a:r>
              <a:rPr lang="en-US" sz="3600" dirty="0" err="1" smtClean="0"/>
              <a:t>Frankl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1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6" descr="marion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176" y="1066800"/>
            <a:ext cx="97180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422245"/>
              </p:ext>
            </p:extLst>
          </p:nvPr>
        </p:nvGraphicFramePr>
        <p:xfrm>
          <a:off x="223733" y="4131733"/>
          <a:ext cx="8630707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627623" y="3505201"/>
            <a:ext cx="834607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latin typeface="+mn-lt"/>
              </a:rPr>
              <a:t>With Mindfulness:</a:t>
            </a:r>
          </a:p>
        </p:txBody>
      </p:sp>
      <p:sp>
        <p:nvSpPr>
          <p:cNvPr id="44036" name="TextBox 12"/>
          <p:cNvSpPr txBox="1">
            <a:spLocks noChangeArrowheads="1"/>
          </p:cNvSpPr>
          <p:nvPr/>
        </p:nvSpPr>
        <p:spPr bwMode="auto">
          <a:xfrm>
            <a:off x="525996" y="529432"/>
            <a:ext cx="834607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latin typeface="+mj-lt"/>
              </a:rPr>
              <a:t>Without Mindfulness: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2285404" y="2057400"/>
          <a:ext cx="4934441" cy="80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404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772045" y="5907828"/>
            <a:ext cx="2895600" cy="2578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000" dirty="0">
              <a:solidFill>
                <a:srgbClr val="1F696F"/>
              </a:solidFill>
              <a:latin typeface="Euphemia" charset="0"/>
            </a:endParaRPr>
          </a:p>
          <a:p>
            <a:pPr eaLnBrk="1" hangingPunct="1"/>
            <a:endParaRPr lang="en-US" sz="1000" dirty="0">
              <a:solidFill>
                <a:srgbClr val="1F696F"/>
              </a:solidFill>
              <a:latin typeface="Euphemia" charset="0"/>
            </a:endParaRPr>
          </a:p>
          <a:p>
            <a:pPr eaLnBrk="1" hangingPunct="1"/>
            <a:r>
              <a:rPr lang="en-US" sz="800" dirty="0">
                <a:solidFill>
                  <a:srgbClr val="1F696F"/>
                </a:solidFill>
                <a:latin typeface="Euphemia" charset="0"/>
              </a:rPr>
              <a:t>© 2004-2013 100Hours Foundation</a:t>
            </a:r>
            <a:endParaRPr lang="en-US" sz="1800" dirty="0">
              <a:solidFill>
                <a:srgbClr val="1F696F"/>
              </a:solidFill>
              <a:latin typeface="Euphem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5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2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Language of Mindfulness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ATTENTION Authenticity BALANCE Breathing BIO RYTHYM Body Scan CLARITY Compassion DISTANCING Driving Force EMOTIONAL ANOMIE Finitude FORGIVENESS Generosity GRATITUDE Interconnectedness LEGACY Love MEDITATION Meta-Cognition  MINDSET Movement PARADOX Presence REFLECTION  Silence STRESS REDUCTION Selective Eating WHOLENESS Zoning in (Equanimity)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4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13263</TotalTime>
  <Words>1905</Words>
  <Application>Microsoft Office PowerPoint</Application>
  <PresentationFormat>On-screen Show (4:3)</PresentationFormat>
  <Paragraphs>254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Capital</vt:lpstr>
      <vt:lpstr>Reduce Stress and Find Balance Through Mindfulness Practice</vt:lpstr>
      <vt:lpstr>Presenters</vt:lpstr>
      <vt:lpstr>Presentation Outline</vt:lpstr>
      <vt:lpstr>What is Mindfulness?</vt:lpstr>
      <vt:lpstr>What is Mindfulness?</vt:lpstr>
      <vt:lpstr>Have you ever…?</vt:lpstr>
      <vt:lpstr>What is Mindfulness?</vt:lpstr>
      <vt:lpstr>Slide 8</vt:lpstr>
      <vt:lpstr>The Language of Mindfulness</vt:lpstr>
      <vt:lpstr>Slide 10</vt:lpstr>
      <vt:lpstr>Where is Mindfulness Today?</vt:lpstr>
      <vt:lpstr>Mindfulness on 60 Minutes</vt:lpstr>
      <vt:lpstr>Super Bowl Champs 2014</vt:lpstr>
      <vt:lpstr>Where is Mindfulness Today?</vt:lpstr>
      <vt:lpstr>Where is Mindfulness Today?</vt:lpstr>
      <vt:lpstr>Mindfulness in Schools</vt:lpstr>
      <vt:lpstr>What Mindfulness is NOT</vt:lpstr>
      <vt:lpstr>What Mindfulness is NOT</vt:lpstr>
      <vt:lpstr>What Mindfulness is NOT</vt:lpstr>
      <vt:lpstr>What Mindfulness is NOT</vt:lpstr>
      <vt:lpstr>What Mindfulness is NOT</vt:lpstr>
      <vt:lpstr>What Mindfulness is NOT</vt:lpstr>
      <vt:lpstr>What Mindfulness is NOT</vt:lpstr>
      <vt:lpstr>What Mindfulness is NOT</vt:lpstr>
      <vt:lpstr>The Benefits of Mindfulness – For Teachers</vt:lpstr>
      <vt:lpstr>The Benefits of Mindfulness – For Students</vt:lpstr>
      <vt:lpstr>Mindfulness in Medical, Clinical, &amp; Educational Settings -- Overview</vt:lpstr>
      <vt:lpstr>Mindfulness in Medical, Clinical, &amp; Educational Settings -- Overview</vt:lpstr>
      <vt:lpstr>Mindfulness in Medical, Clinical, &amp; Educational Settings -- Overview</vt:lpstr>
      <vt:lpstr>Current State of Research</vt:lpstr>
      <vt:lpstr>Mindfulness in Education: Research</vt:lpstr>
      <vt:lpstr>Personal Practice</vt:lpstr>
      <vt:lpstr>Personal Practice</vt:lpstr>
      <vt:lpstr>Mindful Teaching</vt:lpstr>
      <vt:lpstr>Teaching Mindfully</vt:lpstr>
      <vt:lpstr>Mindfulness for Teachers: Research</vt:lpstr>
      <vt:lpstr>Slide 37</vt:lpstr>
      <vt:lpstr>The Qualities of a Mindful Teacher</vt:lpstr>
      <vt:lpstr>Mindful Teaching</vt:lpstr>
      <vt:lpstr>Mindful Teaching</vt:lpstr>
      <vt:lpstr>Mindfulness and Teaching: Embodied Teaching</vt:lpstr>
      <vt:lpstr>Teaching Mindfulness</vt:lpstr>
      <vt:lpstr>Teaching Mindfulness</vt:lpstr>
      <vt:lpstr>Teaching Mindfulness:  The Two Most Important Things!</vt:lpstr>
      <vt:lpstr>Teaching Mindfulness</vt:lpstr>
      <vt:lpstr>Teaching Mindfulness: Share the purpose with kids</vt:lpstr>
      <vt:lpstr>Teaching Mindfulness</vt:lpstr>
      <vt:lpstr>What’s the Administrator’s Role?</vt:lpstr>
      <vt:lpstr>To Learn More…</vt:lpstr>
      <vt:lpstr>To Learn More…</vt:lpstr>
      <vt:lpstr>To Learn More…</vt:lpstr>
      <vt:lpstr>Contact Information</vt:lpstr>
    </vt:vector>
  </TitlesOfParts>
  <Company>ISD #284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Stress and Find Balance Through Mindfulness Practices</dc:title>
  <dc:creator>Wayzata Public Schools</dc:creator>
  <cp:lastModifiedBy>Owner</cp:lastModifiedBy>
  <cp:revision>33</cp:revision>
  <dcterms:created xsi:type="dcterms:W3CDTF">2015-01-02T17:59:23Z</dcterms:created>
  <dcterms:modified xsi:type="dcterms:W3CDTF">2015-01-18T20:36:14Z</dcterms:modified>
</cp:coreProperties>
</file>